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RQND Pro" charset="1" panose="00000500000000000000"/>
      <p:regular r:id="rId16"/>
    </p:embeddedFont>
    <p:embeddedFont>
      <p:font typeface="Canva Sans" charset="1" panose="020B0503030501040103"/>
      <p:regular r:id="rId17"/>
    </p:embeddedFont>
    <p:embeddedFont>
      <p:font typeface="Roboto Slab" charset="1" panose="00000000000000000000"/>
      <p:regular r:id="rId18"/>
    </p:embeddedFont>
    <p:embeddedFont>
      <p:font typeface="RQND Pro Medium"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15.jpeg" Type="http://schemas.openxmlformats.org/officeDocument/2006/relationships/image"/><Relationship Id="rId6" Target="https://www.thecornerkings.com" TargetMode="External" Type="http://schemas.openxmlformats.org/officeDocument/2006/relationships/hyperlink"/><Relationship Id="rId7"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10.jpeg" Type="http://schemas.openxmlformats.org/officeDocument/2006/relationships/image"/><Relationship Id="rId6"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true" rot="-5400000">
            <a:off x="663233" y="-72009"/>
            <a:ext cx="1913382" cy="4114800"/>
          </a:xfrm>
          <a:custGeom>
            <a:avLst/>
            <a:gdLst/>
            <a:ahLst/>
            <a:cxnLst/>
            <a:rect r="r" b="b" t="t" l="l"/>
            <a:pathLst>
              <a:path h="4114800" w="1913382">
                <a:moveTo>
                  <a:pt x="0" y="4114800"/>
                </a:moveTo>
                <a:lnTo>
                  <a:pt x="1913382" y="4114800"/>
                </a:lnTo>
                <a:lnTo>
                  <a:pt x="1913382"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6055280" y="6385887"/>
            <a:ext cx="1913382" cy="4114800"/>
          </a:xfrm>
          <a:custGeom>
            <a:avLst/>
            <a:gdLst/>
            <a:ahLst/>
            <a:cxnLst/>
            <a:rect r="r" b="b" t="t" l="l"/>
            <a:pathLst>
              <a:path h="4114800" w="1913382">
                <a:moveTo>
                  <a:pt x="0" y="0"/>
                </a:moveTo>
                <a:lnTo>
                  <a:pt x="1913382" y="0"/>
                </a:lnTo>
                <a:lnTo>
                  <a:pt x="191338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87006" y="6667982"/>
            <a:ext cx="2590318" cy="2590318"/>
          </a:xfrm>
          <a:custGeom>
            <a:avLst/>
            <a:gdLst/>
            <a:ahLst/>
            <a:cxnLst/>
            <a:rect r="r" b="b" t="t" l="l"/>
            <a:pathLst>
              <a:path h="2590318" w="2590318">
                <a:moveTo>
                  <a:pt x="0" y="0"/>
                </a:moveTo>
                <a:lnTo>
                  <a:pt x="2590318" y="0"/>
                </a:lnTo>
                <a:lnTo>
                  <a:pt x="2590318" y="2590318"/>
                </a:lnTo>
                <a:lnTo>
                  <a:pt x="0" y="2590318"/>
                </a:lnTo>
                <a:lnTo>
                  <a:pt x="0" y="0"/>
                </a:lnTo>
                <a:close/>
              </a:path>
            </a:pathLst>
          </a:custGeom>
          <a:blipFill>
            <a:blip r:embed="rId4"/>
            <a:stretch>
              <a:fillRect l="0" t="0" r="0" b="0"/>
            </a:stretch>
          </a:blipFill>
        </p:spPr>
      </p:sp>
      <p:sp>
        <p:nvSpPr>
          <p:cNvPr name="TextBox 5" id="5"/>
          <p:cNvSpPr txBox="true"/>
          <p:nvPr/>
        </p:nvSpPr>
        <p:spPr>
          <a:xfrm rot="0">
            <a:off x="1808494" y="3571929"/>
            <a:ext cx="14671012" cy="3767867"/>
          </a:xfrm>
          <a:prstGeom prst="rect">
            <a:avLst/>
          </a:prstGeom>
        </p:spPr>
        <p:txBody>
          <a:bodyPr anchor="t" rtlCol="false" tIns="0" lIns="0" bIns="0" rIns="0">
            <a:spAutoFit/>
          </a:bodyPr>
          <a:lstStyle/>
          <a:p>
            <a:pPr algn="ctr">
              <a:lnSpc>
                <a:spcPts val="9522"/>
              </a:lnSpc>
            </a:pPr>
            <a:r>
              <a:rPr lang="en-US" sz="11613">
                <a:solidFill>
                  <a:srgbClr val="FFFFFF"/>
                </a:solidFill>
                <a:latin typeface="RQND Pro"/>
                <a:ea typeface="RQND Pro"/>
                <a:cs typeface="RQND Pro"/>
                <a:sym typeface="RQND Pro"/>
              </a:rPr>
              <a:t>BEGINNER ROADMAP TO GPT-5 ADOPTION</a:t>
            </a:r>
          </a:p>
          <a:p>
            <a:pPr algn="ctr">
              <a:lnSpc>
                <a:spcPts val="9522"/>
              </a:lnSpc>
            </a:pPr>
          </a:p>
        </p:txBody>
      </p:sp>
      <p:sp>
        <p:nvSpPr>
          <p:cNvPr name="TextBox 6" id="6"/>
          <p:cNvSpPr txBox="true"/>
          <p:nvPr/>
        </p:nvSpPr>
        <p:spPr>
          <a:xfrm rot="0">
            <a:off x="3152561" y="6484076"/>
            <a:ext cx="11982878" cy="650036"/>
          </a:xfrm>
          <a:prstGeom prst="rect">
            <a:avLst/>
          </a:prstGeom>
        </p:spPr>
        <p:txBody>
          <a:bodyPr anchor="t" rtlCol="false" tIns="0" lIns="0" bIns="0" rIns="0">
            <a:spAutoFit/>
          </a:bodyPr>
          <a:lstStyle/>
          <a:p>
            <a:pPr algn="ctr">
              <a:lnSpc>
                <a:spcPts val="5146"/>
              </a:lnSpc>
            </a:pPr>
            <a:r>
              <a:rPr lang="en-US" sz="4288" spc="416">
                <a:solidFill>
                  <a:srgbClr val="FFFFFF"/>
                </a:solidFill>
                <a:latin typeface="Canva Sans"/>
                <a:ea typeface="Canva Sans"/>
                <a:cs typeface="Canva Sans"/>
                <a:sym typeface="Canva Sans"/>
              </a:rPr>
              <a:t>Powered by TCK Worldwide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sp>
        <p:nvSpPr>
          <p:cNvPr name="Freeform 3" id="3"/>
          <p:cNvSpPr/>
          <p:nvPr/>
        </p:nvSpPr>
        <p:spPr>
          <a:xfrm flipH="true" flipV="false" rot="-10800000">
            <a:off x="14791727" y="47391"/>
            <a:ext cx="3449410" cy="3412042"/>
          </a:xfrm>
          <a:custGeom>
            <a:avLst/>
            <a:gdLst/>
            <a:ahLst/>
            <a:cxnLst/>
            <a:rect r="r" b="b" t="t" l="l"/>
            <a:pathLst>
              <a:path h="3412042" w="3449410">
                <a:moveTo>
                  <a:pt x="3449410" y="0"/>
                </a:moveTo>
                <a:lnTo>
                  <a:pt x="0" y="0"/>
                </a:lnTo>
                <a:lnTo>
                  <a:pt x="0" y="3412041"/>
                </a:lnTo>
                <a:lnTo>
                  <a:pt x="3449410" y="3412041"/>
                </a:lnTo>
                <a:lnTo>
                  <a:pt x="344941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296043" y="7258638"/>
            <a:ext cx="3449410" cy="3412042"/>
          </a:xfrm>
          <a:custGeom>
            <a:avLst/>
            <a:gdLst/>
            <a:ahLst/>
            <a:cxnLst/>
            <a:rect r="r" b="b" t="t" l="l"/>
            <a:pathLst>
              <a:path h="3412042" w="3449410">
                <a:moveTo>
                  <a:pt x="3449411" y="0"/>
                </a:moveTo>
                <a:lnTo>
                  <a:pt x="0" y="0"/>
                </a:lnTo>
                <a:lnTo>
                  <a:pt x="0" y="3412042"/>
                </a:lnTo>
                <a:lnTo>
                  <a:pt x="3449411" y="3412042"/>
                </a:lnTo>
                <a:lnTo>
                  <a:pt x="344941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a:hlinkClick r:id="rId6" tooltip="https://www.thecornerkings.com"/>
          </p:cNvPr>
          <p:cNvSpPr/>
          <p:nvPr/>
        </p:nvSpPr>
        <p:spPr>
          <a:xfrm flipH="false" flipV="false" rot="0">
            <a:off x="10150031" y="7552008"/>
            <a:ext cx="7756975" cy="1711097"/>
          </a:xfrm>
          <a:custGeom>
            <a:avLst/>
            <a:gdLst/>
            <a:ahLst/>
            <a:cxnLst/>
            <a:rect r="r" b="b" t="t" l="l"/>
            <a:pathLst>
              <a:path h="1711097" w="7756975">
                <a:moveTo>
                  <a:pt x="0" y="0"/>
                </a:moveTo>
                <a:lnTo>
                  <a:pt x="7756975" y="0"/>
                </a:lnTo>
                <a:lnTo>
                  <a:pt x="7756975" y="1711097"/>
                </a:lnTo>
                <a:lnTo>
                  <a:pt x="0" y="1711097"/>
                </a:lnTo>
                <a:lnTo>
                  <a:pt x="0" y="0"/>
                </a:lnTo>
                <a:close/>
              </a:path>
            </a:pathLst>
          </a:custGeom>
          <a:blipFill>
            <a:blip r:embed="rId5"/>
            <a:stretch>
              <a:fillRect l="0" t="0" r="0" b="0"/>
            </a:stretch>
          </a:blipFill>
        </p:spPr>
      </p:sp>
      <p:sp>
        <p:nvSpPr>
          <p:cNvPr name="TextBox 6" id="6"/>
          <p:cNvSpPr txBox="true"/>
          <p:nvPr/>
        </p:nvSpPr>
        <p:spPr>
          <a:xfrm rot="0">
            <a:off x="1737366" y="974821"/>
            <a:ext cx="11365050" cy="3419309"/>
          </a:xfrm>
          <a:prstGeom prst="rect">
            <a:avLst/>
          </a:prstGeom>
        </p:spPr>
        <p:txBody>
          <a:bodyPr anchor="t" rtlCol="false" tIns="0" lIns="0" bIns="0" rIns="0">
            <a:spAutoFit/>
          </a:bodyPr>
          <a:lstStyle/>
          <a:p>
            <a:pPr algn="l">
              <a:lnSpc>
                <a:spcPts val="9130"/>
              </a:lnSpc>
            </a:pPr>
            <a:r>
              <a:rPr lang="en-US" sz="6522">
                <a:solidFill>
                  <a:srgbClr val="FFFFFF"/>
                </a:solidFill>
                <a:latin typeface="RQND Pro Medium"/>
                <a:ea typeface="RQND Pro Medium"/>
                <a:cs typeface="RQND Pro Medium"/>
                <a:sym typeface="RQND Pro Medium"/>
              </a:rPr>
              <a:t>F</a:t>
            </a:r>
            <a:r>
              <a:rPr lang="en-US" sz="6522">
                <a:solidFill>
                  <a:srgbClr val="FFFFFF"/>
                </a:solidFill>
                <a:latin typeface="RQND Pro Medium"/>
                <a:ea typeface="RQND Pro Medium"/>
                <a:cs typeface="RQND Pro Medium"/>
                <a:sym typeface="RQND Pro Medium"/>
              </a:rPr>
              <a:t>inal Thoughts</a:t>
            </a:r>
          </a:p>
          <a:p>
            <a:pPr algn="l">
              <a:lnSpc>
                <a:spcPts val="9130"/>
              </a:lnSpc>
            </a:pPr>
          </a:p>
          <a:p>
            <a:pPr algn="l">
              <a:lnSpc>
                <a:spcPts val="9130"/>
              </a:lnSpc>
            </a:pPr>
          </a:p>
        </p:txBody>
      </p:sp>
      <p:sp>
        <p:nvSpPr>
          <p:cNvPr name="TextBox 7" id="7"/>
          <p:cNvSpPr txBox="true"/>
          <p:nvPr/>
        </p:nvSpPr>
        <p:spPr>
          <a:xfrm rot="0">
            <a:off x="2277224" y="3740404"/>
            <a:ext cx="12545724" cy="1231424"/>
          </a:xfrm>
          <a:prstGeom prst="rect">
            <a:avLst/>
          </a:prstGeom>
        </p:spPr>
        <p:txBody>
          <a:bodyPr anchor="t" rtlCol="false" tIns="0" lIns="0" bIns="0" rIns="0">
            <a:spAutoFit/>
          </a:bodyPr>
          <a:lstStyle/>
          <a:p>
            <a:pPr algn="l">
              <a:lnSpc>
                <a:spcPts val="3377"/>
              </a:lnSpc>
            </a:pPr>
            <a:r>
              <a:rPr lang="en-US" sz="2096">
                <a:solidFill>
                  <a:srgbClr val="F7F7F8"/>
                </a:solidFill>
                <a:latin typeface="Canva Sans"/>
                <a:ea typeface="Canva Sans"/>
                <a:cs typeface="Canva Sans"/>
                <a:sym typeface="Canva Sans"/>
              </a:rPr>
              <a:t>“Don’t wait to become an expert—start experimenting. GPT-5 will reward doers, not watchers.”</a:t>
            </a:r>
          </a:p>
          <a:p>
            <a:pPr algn="l">
              <a:lnSpc>
                <a:spcPts val="3377"/>
              </a:lnSpc>
            </a:pPr>
            <a:r>
              <a:rPr lang="en-US" sz="2096">
                <a:solidFill>
                  <a:srgbClr val="F7F7F8"/>
                </a:solidFill>
                <a:latin typeface="Canva Sans"/>
                <a:ea typeface="Canva Sans"/>
                <a:cs typeface="Canva Sans"/>
                <a:sym typeface="Canva Sans"/>
              </a:rPr>
              <a:t>— Trent Creal, Founder, TCK Worldwide</a:t>
            </a:r>
          </a:p>
          <a:p>
            <a:pPr algn="l">
              <a:lnSpc>
                <a:spcPts val="3377"/>
              </a:lnSpc>
            </a:pPr>
          </a:p>
        </p:txBody>
      </p:sp>
      <p:sp>
        <p:nvSpPr>
          <p:cNvPr name="TextBox 8" id="8"/>
          <p:cNvSpPr txBox="true"/>
          <p:nvPr/>
        </p:nvSpPr>
        <p:spPr>
          <a:xfrm rot="0">
            <a:off x="2277224" y="5605665"/>
            <a:ext cx="12257995" cy="1652974"/>
          </a:xfrm>
          <a:prstGeom prst="rect">
            <a:avLst/>
          </a:prstGeom>
        </p:spPr>
        <p:txBody>
          <a:bodyPr anchor="t" rtlCol="false" tIns="0" lIns="0" bIns="0" rIns="0">
            <a:spAutoFit/>
          </a:bodyPr>
          <a:lstStyle/>
          <a:p>
            <a:pPr algn="l">
              <a:lnSpc>
                <a:spcPts val="3377"/>
              </a:lnSpc>
            </a:pPr>
            <a:r>
              <a:rPr lang="en-US" sz="2096">
                <a:solidFill>
                  <a:srgbClr val="F7F7F8"/>
                </a:solidFill>
                <a:latin typeface="Canva Sans"/>
                <a:ea typeface="Canva Sans"/>
                <a:cs typeface="Canva Sans"/>
                <a:sym typeface="Canva Sans"/>
              </a:rPr>
              <a:t>GPT-5 isn’t just a new tool—it’s a new way of working.</a:t>
            </a:r>
          </a:p>
          <a:p>
            <a:pPr algn="l">
              <a:lnSpc>
                <a:spcPts val="3377"/>
              </a:lnSpc>
            </a:pPr>
            <a:r>
              <a:rPr lang="en-US" sz="2096">
                <a:solidFill>
                  <a:srgbClr val="F7F7F8"/>
                </a:solidFill>
                <a:latin typeface="Canva Sans"/>
                <a:ea typeface="Canva Sans"/>
                <a:cs typeface="Canva Sans"/>
                <a:sym typeface="Canva Sans"/>
              </a:rPr>
              <a:t>If you take small, consistent steps now, you’ll be ready to unlock its full value the moment it drops.</a:t>
            </a:r>
          </a:p>
          <a:p>
            <a:pPr algn="l">
              <a:lnSpc>
                <a:spcPts val="3377"/>
              </a:lnSpc>
            </a:pPr>
          </a:p>
        </p:txBody>
      </p:sp>
      <p:sp>
        <p:nvSpPr>
          <p:cNvPr name="TextBox 9" id="9"/>
          <p:cNvSpPr txBox="true"/>
          <p:nvPr/>
        </p:nvSpPr>
        <p:spPr>
          <a:xfrm rot="0">
            <a:off x="1621129" y="3223213"/>
            <a:ext cx="3714555" cy="415289"/>
          </a:xfrm>
          <a:prstGeom prst="rect">
            <a:avLst/>
          </a:prstGeom>
        </p:spPr>
        <p:txBody>
          <a:bodyPr anchor="t" rtlCol="false" tIns="0" lIns="0" bIns="0" rIns="0">
            <a:spAutoFit/>
          </a:bodyPr>
          <a:lstStyle/>
          <a:p>
            <a:pPr algn="l">
              <a:lnSpc>
                <a:spcPts val="3360"/>
              </a:lnSpc>
            </a:pPr>
            <a:r>
              <a:rPr lang="en-US" sz="2400">
                <a:solidFill>
                  <a:srgbClr val="FFFFFF"/>
                </a:solidFill>
                <a:latin typeface="RQND Pro Medium"/>
                <a:ea typeface="RQND Pro Medium"/>
                <a:cs typeface="RQND Pro Medium"/>
                <a:sym typeface="RQND Pro Medium"/>
              </a:rPr>
              <a:t>Quote:</a:t>
            </a:r>
          </a:p>
        </p:txBody>
      </p:sp>
      <p:sp>
        <p:nvSpPr>
          <p:cNvPr name="TextBox 10" id="10"/>
          <p:cNvSpPr txBox="true"/>
          <p:nvPr/>
        </p:nvSpPr>
        <p:spPr>
          <a:xfrm rot="0">
            <a:off x="2277224" y="2331164"/>
            <a:ext cx="8150945" cy="834389"/>
          </a:xfrm>
          <a:prstGeom prst="rect">
            <a:avLst/>
          </a:prstGeom>
        </p:spPr>
        <p:txBody>
          <a:bodyPr anchor="t" rtlCol="false" tIns="0" lIns="0" bIns="0" rIns="0">
            <a:spAutoFit/>
          </a:bodyPr>
          <a:lstStyle/>
          <a:p>
            <a:pPr algn="l">
              <a:lnSpc>
                <a:spcPts val="3360"/>
              </a:lnSpc>
            </a:pPr>
            <a:r>
              <a:rPr lang="en-US" sz="2400">
                <a:solidFill>
                  <a:srgbClr val="FFFFFF"/>
                </a:solidFill>
                <a:latin typeface="RQND Pro Medium"/>
                <a:ea typeface="RQND Pro Medium"/>
                <a:cs typeface="RQND Pro Medium"/>
                <a:sym typeface="RQND Pro Medium"/>
              </a:rPr>
              <a:t>You Don’t Need to Be an Expert—Just Get Started</a:t>
            </a:r>
          </a:p>
          <a:p>
            <a:pPr algn="l">
              <a:lnSpc>
                <a:spcPts val="3360"/>
              </a:lnSpc>
            </a:pPr>
          </a:p>
        </p:txBody>
      </p:sp>
      <p:sp>
        <p:nvSpPr>
          <p:cNvPr name="TextBox 11" id="11"/>
          <p:cNvSpPr txBox="true"/>
          <p:nvPr/>
        </p:nvSpPr>
        <p:spPr>
          <a:xfrm rot="0">
            <a:off x="1737366" y="4907280"/>
            <a:ext cx="3714555" cy="415289"/>
          </a:xfrm>
          <a:prstGeom prst="rect">
            <a:avLst/>
          </a:prstGeom>
        </p:spPr>
        <p:txBody>
          <a:bodyPr anchor="t" rtlCol="false" tIns="0" lIns="0" bIns="0" rIns="0">
            <a:spAutoFit/>
          </a:bodyPr>
          <a:lstStyle/>
          <a:p>
            <a:pPr algn="l">
              <a:lnSpc>
                <a:spcPts val="3360"/>
              </a:lnSpc>
            </a:pPr>
            <a:r>
              <a:rPr lang="en-US" sz="2400">
                <a:solidFill>
                  <a:srgbClr val="FFFFFF"/>
                </a:solidFill>
                <a:latin typeface="RQND Pro Medium"/>
                <a:ea typeface="RQND Pro Medium"/>
                <a:cs typeface="RQND Pro Medium"/>
                <a:sym typeface="RQND Pro Medium"/>
              </a:rPr>
              <a:t>Closing Message:</a:t>
            </a:r>
          </a:p>
        </p:txBody>
      </p:sp>
      <p:sp>
        <p:nvSpPr>
          <p:cNvPr name="TextBox 12" id="12"/>
          <p:cNvSpPr txBox="true"/>
          <p:nvPr/>
        </p:nvSpPr>
        <p:spPr>
          <a:xfrm rot="0">
            <a:off x="1737366" y="7315788"/>
            <a:ext cx="3714555" cy="415289"/>
          </a:xfrm>
          <a:prstGeom prst="rect">
            <a:avLst/>
          </a:prstGeom>
        </p:spPr>
        <p:txBody>
          <a:bodyPr anchor="t" rtlCol="false" tIns="0" lIns="0" bIns="0" rIns="0">
            <a:spAutoFit/>
          </a:bodyPr>
          <a:lstStyle/>
          <a:p>
            <a:pPr algn="l">
              <a:lnSpc>
                <a:spcPts val="3360"/>
              </a:lnSpc>
            </a:pPr>
            <a:r>
              <a:rPr lang="en-US" sz="2400">
                <a:solidFill>
                  <a:srgbClr val="FFFFFF"/>
                </a:solidFill>
                <a:latin typeface="RQND Pro Medium"/>
                <a:ea typeface="RQND Pro Medium"/>
                <a:cs typeface="RQND Pro Medium"/>
                <a:sym typeface="RQND Pro Medium"/>
              </a:rPr>
              <a:t>Call to Action:</a:t>
            </a:r>
          </a:p>
        </p:txBody>
      </p:sp>
      <p:sp>
        <p:nvSpPr>
          <p:cNvPr name="TextBox 13" id="13"/>
          <p:cNvSpPr txBox="true"/>
          <p:nvPr/>
        </p:nvSpPr>
        <p:spPr>
          <a:xfrm rot="0">
            <a:off x="2277224" y="7769178"/>
            <a:ext cx="12257995" cy="2074523"/>
          </a:xfrm>
          <a:prstGeom prst="rect">
            <a:avLst/>
          </a:prstGeom>
        </p:spPr>
        <p:txBody>
          <a:bodyPr anchor="t" rtlCol="false" tIns="0" lIns="0" bIns="0" rIns="0">
            <a:spAutoFit/>
          </a:bodyPr>
          <a:lstStyle/>
          <a:p>
            <a:pPr algn="l">
              <a:lnSpc>
                <a:spcPts val="3377"/>
              </a:lnSpc>
            </a:pPr>
            <a:r>
              <a:rPr lang="en-US" sz="2096">
                <a:solidFill>
                  <a:srgbClr val="F7F7F8"/>
                </a:solidFill>
                <a:latin typeface="Canva Sans"/>
                <a:ea typeface="Canva Sans"/>
                <a:cs typeface="Canva Sans"/>
                <a:sym typeface="Canva Sans"/>
              </a:rPr>
              <a:t>Ready to lead, not follow?</a:t>
            </a:r>
          </a:p>
          <a:p>
            <a:pPr algn="l">
              <a:lnSpc>
                <a:spcPts val="3377"/>
              </a:lnSpc>
            </a:pPr>
            <a:r>
              <a:rPr lang="en-US" sz="2096">
                <a:solidFill>
                  <a:srgbClr val="F7F7F8"/>
                </a:solidFill>
                <a:latin typeface="Canva Sans"/>
                <a:ea typeface="Canva Sans"/>
                <a:cs typeface="Canva Sans"/>
                <a:sym typeface="Canva Sans"/>
              </a:rPr>
              <a:t>👉 Download our free [Prompt Pack for Beginners]</a:t>
            </a:r>
          </a:p>
          <a:p>
            <a:pPr algn="l">
              <a:lnSpc>
                <a:spcPts val="3377"/>
              </a:lnSpc>
            </a:pPr>
            <a:r>
              <a:rPr lang="en-US" sz="2096">
                <a:solidFill>
                  <a:srgbClr val="F7F7F8"/>
                </a:solidFill>
                <a:latin typeface="Canva Sans"/>
                <a:ea typeface="Canva Sans"/>
                <a:cs typeface="Canva Sans"/>
                <a:sym typeface="Canva Sans"/>
              </a:rPr>
              <a:t>👉 Subscribe to The Supply Line AI newsletter</a:t>
            </a:r>
          </a:p>
          <a:p>
            <a:pPr algn="l">
              <a:lnSpc>
                <a:spcPts val="3377"/>
              </a:lnSpc>
            </a:pPr>
          </a:p>
          <a:p>
            <a:pPr algn="l">
              <a:lnSpc>
                <a:spcPts val="3377"/>
              </a:lnSpc>
            </a:pPr>
          </a:p>
        </p:txBody>
      </p:sp>
      <p:sp>
        <p:nvSpPr>
          <p:cNvPr name="Freeform 14" id="14"/>
          <p:cNvSpPr/>
          <p:nvPr/>
        </p:nvSpPr>
        <p:spPr>
          <a:xfrm flipH="false" flipV="false" rot="0">
            <a:off x="11954427" y="575236"/>
            <a:ext cx="2590318" cy="2590318"/>
          </a:xfrm>
          <a:custGeom>
            <a:avLst/>
            <a:gdLst/>
            <a:ahLst/>
            <a:cxnLst/>
            <a:rect r="r" b="b" t="t" l="l"/>
            <a:pathLst>
              <a:path h="2590318" w="2590318">
                <a:moveTo>
                  <a:pt x="0" y="0"/>
                </a:moveTo>
                <a:lnTo>
                  <a:pt x="2590317" y="0"/>
                </a:lnTo>
                <a:lnTo>
                  <a:pt x="2590317" y="2590318"/>
                </a:lnTo>
                <a:lnTo>
                  <a:pt x="0" y="2590318"/>
                </a:lnTo>
                <a:lnTo>
                  <a:pt x="0" y="0"/>
                </a:lnTo>
                <a:close/>
              </a:path>
            </a:pathLst>
          </a:custGeom>
          <a:blipFill>
            <a:blip r:embed="rId7"/>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grpSp>
        <p:nvGrpSpPr>
          <p:cNvPr name="Group 3" id="3"/>
          <p:cNvGrpSpPr/>
          <p:nvPr/>
        </p:nvGrpSpPr>
        <p:grpSpPr>
          <a:xfrm rot="0">
            <a:off x="2220799" y="4427638"/>
            <a:ext cx="13846402" cy="4256781"/>
            <a:chOff x="0" y="0"/>
            <a:chExt cx="3646789" cy="1121128"/>
          </a:xfrm>
        </p:grpSpPr>
        <p:sp>
          <p:nvSpPr>
            <p:cNvPr name="Freeform 4" id="4"/>
            <p:cNvSpPr/>
            <p:nvPr/>
          </p:nvSpPr>
          <p:spPr>
            <a:xfrm flipH="false" flipV="false" rot="0">
              <a:off x="0" y="0"/>
              <a:ext cx="3646789" cy="1121127"/>
            </a:xfrm>
            <a:custGeom>
              <a:avLst/>
              <a:gdLst/>
              <a:ahLst/>
              <a:cxnLst/>
              <a:rect r="r" b="b" t="t" l="l"/>
              <a:pathLst>
                <a:path h="1121127" w="3646789">
                  <a:moveTo>
                    <a:pt x="28516" y="0"/>
                  </a:moveTo>
                  <a:lnTo>
                    <a:pt x="3618273" y="0"/>
                  </a:lnTo>
                  <a:cubicBezTo>
                    <a:pt x="3625836" y="0"/>
                    <a:pt x="3633089" y="3004"/>
                    <a:pt x="3638437" y="8352"/>
                  </a:cubicBezTo>
                  <a:cubicBezTo>
                    <a:pt x="3643785" y="13700"/>
                    <a:pt x="3646789" y="20953"/>
                    <a:pt x="3646789" y="28516"/>
                  </a:cubicBezTo>
                  <a:lnTo>
                    <a:pt x="3646789" y="1092612"/>
                  </a:lnTo>
                  <a:cubicBezTo>
                    <a:pt x="3646789" y="1108361"/>
                    <a:pt x="3634022" y="1121127"/>
                    <a:pt x="3618273" y="1121127"/>
                  </a:cubicBezTo>
                  <a:lnTo>
                    <a:pt x="28516" y="1121127"/>
                  </a:lnTo>
                  <a:cubicBezTo>
                    <a:pt x="12767" y="1121127"/>
                    <a:pt x="0" y="1108361"/>
                    <a:pt x="0" y="1092612"/>
                  </a:cubicBezTo>
                  <a:lnTo>
                    <a:pt x="0" y="28516"/>
                  </a:lnTo>
                  <a:cubicBezTo>
                    <a:pt x="0" y="12767"/>
                    <a:pt x="12767" y="0"/>
                    <a:pt x="28516" y="0"/>
                  </a:cubicBezTo>
                  <a:close/>
                </a:path>
              </a:pathLst>
            </a:custGeom>
            <a:gradFill rotWithShape="true">
              <a:gsLst>
                <a:gs pos="0">
                  <a:srgbClr val="595D6B">
                    <a:alpha val="65000"/>
                  </a:srgbClr>
                </a:gs>
                <a:gs pos="100000">
                  <a:srgbClr val="000000">
                    <a:alpha val="65000"/>
                  </a:srgbClr>
                </a:gs>
              </a:gsLst>
              <a:lin ang="5400000"/>
            </a:gradFill>
          </p:spPr>
        </p:sp>
        <p:sp>
          <p:nvSpPr>
            <p:cNvPr name="TextBox 5" id="5"/>
            <p:cNvSpPr txBox="true"/>
            <p:nvPr/>
          </p:nvSpPr>
          <p:spPr>
            <a:xfrm>
              <a:off x="0" y="-28575"/>
              <a:ext cx="3646789" cy="1149703"/>
            </a:xfrm>
            <a:prstGeom prst="rect">
              <a:avLst/>
            </a:prstGeom>
          </p:spPr>
          <p:txBody>
            <a:bodyPr anchor="ctr" rtlCol="false" tIns="50800" lIns="50800" bIns="50800" rIns="50800"/>
            <a:lstStyle/>
            <a:p>
              <a:pPr algn="ctr">
                <a:lnSpc>
                  <a:spcPts val="2462"/>
                </a:lnSpc>
              </a:pPr>
            </a:p>
          </p:txBody>
        </p:sp>
      </p:grpSp>
      <p:sp>
        <p:nvSpPr>
          <p:cNvPr name="Freeform 6" id="6"/>
          <p:cNvSpPr/>
          <p:nvPr/>
        </p:nvSpPr>
        <p:spPr>
          <a:xfrm flipH="false" flipV="false" rot="-5400000">
            <a:off x="16789072" y="-454819"/>
            <a:ext cx="1913382" cy="4114800"/>
          </a:xfrm>
          <a:custGeom>
            <a:avLst/>
            <a:gdLst/>
            <a:ahLst/>
            <a:cxnLst/>
            <a:rect r="r" b="b" t="t" l="l"/>
            <a:pathLst>
              <a:path h="4114800" w="1913382">
                <a:moveTo>
                  <a:pt x="0" y="0"/>
                </a:moveTo>
                <a:lnTo>
                  <a:pt x="1913382" y="0"/>
                </a:lnTo>
                <a:lnTo>
                  <a:pt x="19133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0">
            <a:off x="-296043" y="7258638"/>
            <a:ext cx="3449410" cy="3412042"/>
          </a:xfrm>
          <a:custGeom>
            <a:avLst/>
            <a:gdLst/>
            <a:ahLst/>
            <a:cxnLst/>
            <a:rect r="r" b="b" t="t" l="l"/>
            <a:pathLst>
              <a:path h="3412042" w="3449410">
                <a:moveTo>
                  <a:pt x="3449411" y="0"/>
                </a:moveTo>
                <a:lnTo>
                  <a:pt x="0" y="0"/>
                </a:lnTo>
                <a:lnTo>
                  <a:pt x="0" y="3412042"/>
                </a:lnTo>
                <a:lnTo>
                  <a:pt x="3449411" y="3412042"/>
                </a:lnTo>
                <a:lnTo>
                  <a:pt x="344941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428662" y="1771738"/>
            <a:ext cx="13636324" cy="1889393"/>
          </a:xfrm>
          <a:prstGeom prst="rect">
            <a:avLst/>
          </a:prstGeom>
        </p:spPr>
        <p:txBody>
          <a:bodyPr anchor="t" rtlCol="false" tIns="0" lIns="0" bIns="0" rIns="0">
            <a:spAutoFit/>
          </a:bodyPr>
          <a:lstStyle/>
          <a:p>
            <a:pPr algn="ctr">
              <a:lnSpc>
                <a:spcPts val="7087"/>
              </a:lnSpc>
            </a:pPr>
            <a:r>
              <a:rPr lang="en-US" sz="8643">
                <a:solidFill>
                  <a:srgbClr val="FFFFFF"/>
                </a:solidFill>
                <a:latin typeface="RQND Pro"/>
                <a:ea typeface="RQND Pro"/>
                <a:cs typeface="RQND Pro"/>
                <a:sym typeface="RQND Pro"/>
              </a:rPr>
              <a:t>B</a:t>
            </a:r>
            <a:r>
              <a:rPr lang="en-US" sz="8643">
                <a:solidFill>
                  <a:srgbClr val="FFFFFF"/>
                </a:solidFill>
                <a:latin typeface="RQND Pro"/>
                <a:ea typeface="RQND Pro"/>
                <a:cs typeface="RQND Pro"/>
                <a:sym typeface="RQND Pro"/>
              </a:rPr>
              <a:t>EGINNER ROADMAP TO GPT-5</a:t>
            </a:r>
          </a:p>
          <a:p>
            <a:pPr algn="ctr" marL="0" indent="0" lvl="0">
              <a:lnSpc>
                <a:spcPts val="7087"/>
              </a:lnSpc>
              <a:spcBef>
                <a:spcPct val="0"/>
              </a:spcBef>
            </a:pPr>
          </a:p>
        </p:txBody>
      </p:sp>
      <p:sp>
        <p:nvSpPr>
          <p:cNvPr name="TextBox 9" id="9"/>
          <p:cNvSpPr txBox="true"/>
          <p:nvPr/>
        </p:nvSpPr>
        <p:spPr>
          <a:xfrm rot="0">
            <a:off x="2835524" y="5882928"/>
            <a:ext cx="12616952" cy="2174875"/>
          </a:xfrm>
          <a:prstGeom prst="rect">
            <a:avLst/>
          </a:prstGeom>
        </p:spPr>
        <p:txBody>
          <a:bodyPr anchor="t" rtlCol="false" tIns="0" lIns="0" bIns="0" rIns="0">
            <a:spAutoFit/>
          </a:bodyPr>
          <a:lstStyle/>
          <a:p>
            <a:pPr algn="ctr">
              <a:lnSpc>
                <a:spcPts val="3499"/>
              </a:lnSpc>
            </a:pPr>
            <a:r>
              <a:rPr lang="en-US" sz="2499">
                <a:solidFill>
                  <a:srgbClr val="FFFFFF"/>
                </a:solidFill>
                <a:latin typeface="Canva Sans"/>
                <a:ea typeface="Canva Sans"/>
                <a:cs typeface="Canva Sans"/>
                <a:sym typeface="Canva Sans"/>
              </a:rPr>
              <a:t>This roadmap breaks down complex AI adoption into a simple, v</a:t>
            </a:r>
            <a:r>
              <a:rPr lang="en-US" sz="2499">
                <a:solidFill>
                  <a:srgbClr val="FFFFFF"/>
                </a:solidFill>
                <a:latin typeface="Canva Sans"/>
                <a:ea typeface="Canva Sans"/>
                <a:cs typeface="Canva Sans"/>
                <a:sym typeface="Canva Sans"/>
              </a:rPr>
              <a:t>isual guide tailored for beginners, freelancers, and small business owners—making it easier to understand, implement, and benefit from GPT-5 without needing a technical background.</a:t>
            </a:r>
          </a:p>
          <a:p>
            <a:pPr algn="ctr">
              <a:lnSpc>
                <a:spcPts val="3499"/>
              </a:lnSpc>
            </a:pPr>
          </a:p>
        </p:txBody>
      </p:sp>
      <p:sp>
        <p:nvSpPr>
          <p:cNvPr name="TextBox 10" id="10"/>
          <p:cNvSpPr txBox="true"/>
          <p:nvPr/>
        </p:nvSpPr>
        <p:spPr>
          <a:xfrm rot="0">
            <a:off x="1938348" y="2929034"/>
            <a:ext cx="12616952" cy="596901"/>
          </a:xfrm>
          <a:prstGeom prst="rect">
            <a:avLst/>
          </a:prstGeom>
        </p:spPr>
        <p:txBody>
          <a:bodyPr anchor="t" rtlCol="false" tIns="0" lIns="0" bIns="0" rIns="0">
            <a:spAutoFit/>
          </a:bodyPr>
          <a:lstStyle/>
          <a:p>
            <a:pPr algn="ctr">
              <a:lnSpc>
                <a:spcPts val="4899"/>
              </a:lnSpc>
            </a:pPr>
            <a:r>
              <a:rPr lang="en-US" sz="3499">
                <a:solidFill>
                  <a:srgbClr val="FFFFFF"/>
                </a:solidFill>
                <a:latin typeface="Roboto Slab"/>
                <a:ea typeface="Roboto Slab"/>
                <a:cs typeface="Roboto Slab"/>
                <a:sym typeface="Roboto Slab"/>
              </a:rPr>
              <a:t>Unlock</a:t>
            </a:r>
            <a:r>
              <a:rPr lang="en-US" sz="3499">
                <a:solidFill>
                  <a:srgbClr val="FFFFFF"/>
                </a:solidFill>
                <a:latin typeface="Roboto Slab"/>
                <a:ea typeface="Roboto Slab"/>
                <a:cs typeface="Roboto Slab"/>
                <a:sym typeface="Roboto Slab"/>
              </a:rPr>
              <a:t>ing AI for Everyday Use</a:t>
            </a:r>
          </a:p>
        </p:txBody>
      </p:sp>
      <p:sp>
        <p:nvSpPr>
          <p:cNvPr name="Freeform 11" id="11"/>
          <p:cNvSpPr/>
          <p:nvPr/>
        </p:nvSpPr>
        <p:spPr>
          <a:xfrm flipH="false" flipV="false" rot="0">
            <a:off x="15263009" y="7443042"/>
            <a:ext cx="2482754" cy="2482754"/>
          </a:xfrm>
          <a:custGeom>
            <a:avLst/>
            <a:gdLst/>
            <a:ahLst/>
            <a:cxnLst/>
            <a:rect r="r" b="b" t="t" l="l"/>
            <a:pathLst>
              <a:path h="2482754" w="2482754">
                <a:moveTo>
                  <a:pt x="0" y="0"/>
                </a:moveTo>
                <a:lnTo>
                  <a:pt x="2482754" y="0"/>
                </a:lnTo>
                <a:lnTo>
                  <a:pt x="2482754" y="2482754"/>
                </a:lnTo>
                <a:lnTo>
                  <a:pt x="0" y="2482754"/>
                </a:lnTo>
                <a:lnTo>
                  <a:pt x="0" y="0"/>
                </a:lnTo>
                <a:close/>
              </a:path>
            </a:pathLst>
          </a:custGeom>
          <a:blipFill>
            <a:blip r:embed="rId7"/>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sp>
        <p:nvSpPr>
          <p:cNvPr name="Freeform 3" id="3"/>
          <p:cNvSpPr/>
          <p:nvPr/>
        </p:nvSpPr>
        <p:spPr>
          <a:xfrm flipH="false" flipV="false" rot="-5400000">
            <a:off x="15329347" y="7272909"/>
            <a:ext cx="1913382" cy="4114800"/>
          </a:xfrm>
          <a:custGeom>
            <a:avLst/>
            <a:gdLst/>
            <a:ahLst/>
            <a:cxnLst/>
            <a:rect r="r" b="b" t="t" l="l"/>
            <a:pathLst>
              <a:path h="4114800" w="1913382">
                <a:moveTo>
                  <a:pt x="0" y="0"/>
                </a:moveTo>
                <a:lnTo>
                  <a:pt x="1913382" y="0"/>
                </a:lnTo>
                <a:lnTo>
                  <a:pt x="19133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0" y="-677321"/>
            <a:ext cx="3449410" cy="3412042"/>
          </a:xfrm>
          <a:custGeom>
            <a:avLst/>
            <a:gdLst/>
            <a:ahLst/>
            <a:cxnLst/>
            <a:rect r="r" b="b" t="t" l="l"/>
            <a:pathLst>
              <a:path h="3412042" w="3449410">
                <a:moveTo>
                  <a:pt x="3449410" y="0"/>
                </a:moveTo>
                <a:lnTo>
                  <a:pt x="0" y="0"/>
                </a:lnTo>
                <a:lnTo>
                  <a:pt x="0" y="3412042"/>
                </a:lnTo>
                <a:lnTo>
                  <a:pt x="3449410" y="3412042"/>
                </a:lnTo>
                <a:lnTo>
                  <a:pt x="344941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2281066" y="4803751"/>
            <a:ext cx="6101837" cy="1379983"/>
          </a:xfrm>
          <a:prstGeom prst="rect">
            <a:avLst/>
          </a:prstGeom>
        </p:spPr>
        <p:txBody>
          <a:bodyPr anchor="t" rtlCol="false" tIns="0" lIns="0" bIns="0" rIns="0">
            <a:spAutoFit/>
          </a:bodyPr>
          <a:lstStyle/>
          <a:p>
            <a:pPr algn="ctr">
              <a:lnSpc>
                <a:spcPts val="2843"/>
              </a:lnSpc>
            </a:pPr>
            <a:r>
              <a:rPr lang="en-US" sz="1799">
                <a:solidFill>
                  <a:srgbClr val="FFFFFF"/>
                </a:solidFill>
                <a:latin typeface="Canva Sans"/>
                <a:ea typeface="Canva Sans"/>
                <a:cs typeface="Canva Sans"/>
                <a:sym typeface="Canva Sans"/>
              </a:rPr>
              <a:t>GPT-5 will remember details across conversations—like your name, tone preferences, or past projects—making it feel more like a real assistant than a search engine.</a:t>
            </a:r>
          </a:p>
          <a:p>
            <a:pPr algn="ctr">
              <a:lnSpc>
                <a:spcPts val="2843"/>
              </a:lnSpc>
            </a:pPr>
          </a:p>
        </p:txBody>
      </p:sp>
      <p:sp>
        <p:nvSpPr>
          <p:cNvPr name="TextBox 6" id="6"/>
          <p:cNvSpPr txBox="true"/>
          <p:nvPr/>
        </p:nvSpPr>
        <p:spPr>
          <a:xfrm rot="0">
            <a:off x="5073291" y="933450"/>
            <a:ext cx="8141417" cy="1748529"/>
          </a:xfrm>
          <a:prstGeom prst="rect">
            <a:avLst/>
          </a:prstGeom>
        </p:spPr>
        <p:txBody>
          <a:bodyPr anchor="t" rtlCol="false" tIns="0" lIns="0" bIns="0" rIns="0">
            <a:spAutoFit/>
          </a:bodyPr>
          <a:lstStyle/>
          <a:p>
            <a:pPr algn="ctr">
              <a:lnSpc>
                <a:spcPts val="6769"/>
              </a:lnSpc>
            </a:pPr>
          </a:p>
          <a:p>
            <a:pPr algn="ctr">
              <a:lnSpc>
                <a:spcPts val="7329"/>
              </a:lnSpc>
              <a:spcBef>
                <a:spcPct val="0"/>
              </a:spcBef>
            </a:pPr>
            <a:r>
              <a:rPr lang="en-US" sz="5235">
                <a:solidFill>
                  <a:srgbClr val="FFFFFF"/>
                </a:solidFill>
                <a:latin typeface="RQND Pro Medium"/>
                <a:ea typeface="RQND Pro Medium"/>
                <a:cs typeface="RQND Pro Medium"/>
                <a:sym typeface="RQND Pro Medium"/>
              </a:rPr>
              <a:t>T</a:t>
            </a:r>
            <a:r>
              <a:rPr lang="en-US" sz="5235">
                <a:solidFill>
                  <a:srgbClr val="FFFFFF"/>
                </a:solidFill>
                <a:latin typeface="RQND Pro Medium"/>
                <a:ea typeface="RQND Pro Medium"/>
                <a:cs typeface="RQND Pro Medium"/>
                <a:sym typeface="RQND Pro Medium"/>
              </a:rPr>
              <a:t>HE NEXT LEAP IN AI</a:t>
            </a:r>
          </a:p>
        </p:txBody>
      </p:sp>
      <p:sp>
        <p:nvSpPr>
          <p:cNvPr name="TextBox 7" id="7"/>
          <p:cNvSpPr txBox="true"/>
          <p:nvPr/>
        </p:nvSpPr>
        <p:spPr>
          <a:xfrm rot="0">
            <a:off x="2682015" y="3782289"/>
            <a:ext cx="5299940" cy="572644"/>
          </a:xfrm>
          <a:prstGeom prst="rect">
            <a:avLst/>
          </a:prstGeom>
        </p:spPr>
        <p:txBody>
          <a:bodyPr anchor="t" rtlCol="false" tIns="0" lIns="0" bIns="0" rIns="0">
            <a:spAutoFit/>
          </a:bodyPr>
          <a:lstStyle/>
          <a:p>
            <a:pPr algn="ctr">
              <a:lnSpc>
                <a:spcPts val="4661"/>
              </a:lnSpc>
              <a:spcBef>
                <a:spcPct val="0"/>
              </a:spcBef>
            </a:pPr>
            <a:r>
              <a:rPr lang="en-US" sz="3329">
                <a:solidFill>
                  <a:srgbClr val="FFFFFF"/>
                </a:solidFill>
                <a:latin typeface="RQND Pro"/>
                <a:ea typeface="RQND Pro"/>
                <a:cs typeface="RQND Pro"/>
                <a:sym typeface="RQND Pro"/>
              </a:rPr>
              <a:t>Sma</a:t>
            </a:r>
            <a:r>
              <a:rPr lang="en-US" sz="3329">
                <a:solidFill>
                  <a:srgbClr val="FFFFFF"/>
                </a:solidFill>
                <a:latin typeface="RQND Pro"/>
                <a:ea typeface="RQND Pro"/>
                <a:cs typeface="RQND Pro"/>
                <a:sym typeface="RQND Pro"/>
              </a:rPr>
              <a:t>rter memory</a:t>
            </a:r>
          </a:p>
        </p:txBody>
      </p:sp>
      <p:sp>
        <p:nvSpPr>
          <p:cNvPr name="TextBox 8" id="8"/>
          <p:cNvSpPr txBox="true"/>
          <p:nvPr/>
        </p:nvSpPr>
        <p:spPr>
          <a:xfrm rot="0">
            <a:off x="5331985" y="6685408"/>
            <a:ext cx="7624030" cy="572626"/>
          </a:xfrm>
          <a:prstGeom prst="rect">
            <a:avLst/>
          </a:prstGeom>
        </p:spPr>
        <p:txBody>
          <a:bodyPr anchor="t" rtlCol="false" tIns="0" lIns="0" bIns="0" rIns="0">
            <a:spAutoFit/>
          </a:bodyPr>
          <a:lstStyle/>
          <a:p>
            <a:pPr algn="ctr">
              <a:lnSpc>
                <a:spcPts val="4662"/>
              </a:lnSpc>
              <a:spcBef>
                <a:spcPct val="0"/>
              </a:spcBef>
            </a:pPr>
            <a:r>
              <a:rPr lang="en-US" sz="3330">
                <a:solidFill>
                  <a:srgbClr val="FFFFFF"/>
                </a:solidFill>
                <a:latin typeface="RQND Pro"/>
                <a:ea typeface="RQND Pro"/>
                <a:cs typeface="RQND Pro"/>
                <a:sym typeface="RQND Pro"/>
              </a:rPr>
              <a:t>real-world task automation</a:t>
            </a:r>
          </a:p>
        </p:txBody>
      </p:sp>
      <p:sp>
        <p:nvSpPr>
          <p:cNvPr name="TextBox 9" id="9"/>
          <p:cNvSpPr txBox="true"/>
          <p:nvPr/>
        </p:nvSpPr>
        <p:spPr>
          <a:xfrm rot="0">
            <a:off x="8928698" y="3782289"/>
            <a:ext cx="5299940" cy="572644"/>
          </a:xfrm>
          <a:prstGeom prst="rect">
            <a:avLst/>
          </a:prstGeom>
        </p:spPr>
        <p:txBody>
          <a:bodyPr anchor="t" rtlCol="false" tIns="0" lIns="0" bIns="0" rIns="0">
            <a:spAutoFit/>
          </a:bodyPr>
          <a:lstStyle/>
          <a:p>
            <a:pPr algn="ctr">
              <a:lnSpc>
                <a:spcPts val="4661"/>
              </a:lnSpc>
              <a:spcBef>
                <a:spcPct val="0"/>
              </a:spcBef>
            </a:pPr>
            <a:r>
              <a:rPr lang="en-US" sz="3329">
                <a:solidFill>
                  <a:srgbClr val="FFFFFF"/>
                </a:solidFill>
                <a:latin typeface="RQND Pro"/>
                <a:ea typeface="RQND Pro"/>
                <a:cs typeface="RQND Pro"/>
                <a:sym typeface="RQND Pro"/>
              </a:rPr>
              <a:t>Better reasoning</a:t>
            </a:r>
          </a:p>
        </p:txBody>
      </p:sp>
      <p:sp>
        <p:nvSpPr>
          <p:cNvPr name="TextBox 10" id="10"/>
          <p:cNvSpPr txBox="true"/>
          <p:nvPr/>
        </p:nvSpPr>
        <p:spPr>
          <a:xfrm rot="0">
            <a:off x="8928698" y="4803751"/>
            <a:ext cx="6101837" cy="1379983"/>
          </a:xfrm>
          <a:prstGeom prst="rect">
            <a:avLst/>
          </a:prstGeom>
        </p:spPr>
        <p:txBody>
          <a:bodyPr anchor="t" rtlCol="false" tIns="0" lIns="0" bIns="0" rIns="0">
            <a:spAutoFit/>
          </a:bodyPr>
          <a:lstStyle/>
          <a:p>
            <a:pPr algn="ctr">
              <a:lnSpc>
                <a:spcPts val="2843"/>
              </a:lnSpc>
            </a:pPr>
            <a:r>
              <a:rPr lang="en-US" sz="1799">
                <a:solidFill>
                  <a:srgbClr val="FFFFFF"/>
                </a:solidFill>
                <a:latin typeface="Canva Sans"/>
                <a:ea typeface="Canva Sans"/>
                <a:cs typeface="Canva Sans"/>
                <a:sym typeface="Canva Sans"/>
              </a:rPr>
              <a:t>GPT-5 will be more capable of understanding complex problems, breaking them down logically, and providing clearer solutions—even with little instruction.</a:t>
            </a:r>
          </a:p>
          <a:p>
            <a:pPr algn="ctr">
              <a:lnSpc>
                <a:spcPts val="2843"/>
              </a:lnSpc>
            </a:pPr>
          </a:p>
        </p:txBody>
      </p:sp>
      <p:sp>
        <p:nvSpPr>
          <p:cNvPr name="TextBox 11" id="11"/>
          <p:cNvSpPr txBox="true"/>
          <p:nvPr/>
        </p:nvSpPr>
        <p:spPr>
          <a:xfrm rot="0">
            <a:off x="5252127" y="7655052"/>
            <a:ext cx="7783745" cy="1379983"/>
          </a:xfrm>
          <a:prstGeom prst="rect">
            <a:avLst/>
          </a:prstGeom>
        </p:spPr>
        <p:txBody>
          <a:bodyPr anchor="t" rtlCol="false" tIns="0" lIns="0" bIns="0" rIns="0">
            <a:spAutoFit/>
          </a:bodyPr>
          <a:lstStyle/>
          <a:p>
            <a:pPr algn="ctr">
              <a:lnSpc>
                <a:spcPts val="2843"/>
              </a:lnSpc>
            </a:pPr>
            <a:r>
              <a:rPr lang="en-US" sz="1799">
                <a:solidFill>
                  <a:srgbClr val="FFFFFF"/>
                </a:solidFill>
                <a:latin typeface="Canva Sans"/>
                <a:ea typeface="Canva Sans"/>
                <a:cs typeface="Canva Sans"/>
                <a:sym typeface="Canva Sans"/>
              </a:rPr>
              <a:t>Instead of just giving ideas, GPT-5 can do things—like draft reports, generate videos, schedule meetings, and even trigger automations using tools like Zapier or Notion.</a:t>
            </a:r>
          </a:p>
          <a:p>
            <a:pPr algn="ctr">
              <a:lnSpc>
                <a:spcPts val="2843"/>
              </a:lnSpc>
            </a:pPr>
          </a:p>
        </p:txBody>
      </p:sp>
      <p:sp>
        <p:nvSpPr>
          <p:cNvPr name="Freeform 12" id="12"/>
          <p:cNvSpPr/>
          <p:nvPr/>
        </p:nvSpPr>
        <p:spPr>
          <a:xfrm flipH="false" flipV="false" rot="0">
            <a:off x="14668982" y="1028700"/>
            <a:ext cx="2590318" cy="2590318"/>
          </a:xfrm>
          <a:custGeom>
            <a:avLst/>
            <a:gdLst/>
            <a:ahLst/>
            <a:cxnLst/>
            <a:rect r="r" b="b" t="t" l="l"/>
            <a:pathLst>
              <a:path h="2590318" w="2590318">
                <a:moveTo>
                  <a:pt x="0" y="0"/>
                </a:moveTo>
                <a:lnTo>
                  <a:pt x="2590318" y="0"/>
                </a:lnTo>
                <a:lnTo>
                  <a:pt x="2590318" y="2590318"/>
                </a:lnTo>
                <a:lnTo>
                  <a:pt x="0" y="2590318"/>
                </a:lnTo>
                <a:lnTo>
                  <a:pt x="0" y="0"/>
                </a:lnTo>
                <a:close/>
              </a:path>
            </a:pathLst>
          </a:custGeom>
          <a:blipFill>
            <a:blip r:embed="rId7"/>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sp>
        <p:nvSpPr>
          <p:cNvPr name="TextBox 3" id="3"/>
          <p:cNvSpPr txBox="true"/>
          <p:nvPr/>
        </p:nvSpPr>
        <p:spPr>
          <a:xfrm rot="0">
            <a:off x="3252664" y="1714934"/>
            <a:ext cx="11840822" cy="963142"/>
          </a:xfrm>
          <a:prstGeom prst="rect">
            <a:avLst/>
          </a:prstGeom>
        </p:spPr>
        <p:txBody>
          <a:bodyPr anchor="t" rtlCol="false" tIns="0" lIns="0" bIns="0" rIns="0">
            <a:spAutoFit/>
          </a:bodyPr>
          <a:lstStyle/>
          <a:p>
            <a:pPr algn="ctr">
              <a:lnSpc>
                <a:spcPts val="7813"/>
              </a:lnSpc>
              <a:spcBef>
                <a:spcPct val="0"/>
              </a:spcBef>
            </a:pPr>
            <a:r>
              <a:rPr lang="en-US" sz="5581">
                <a:solidFill>
                  <a:srgbClr val="FFFFFF"/>
                </a:solidFill>
                <a:latin typeface="RQND Pro Medium"/>
                <a:ea typeface="RQND Pro Medium"/>
                <a:cs typeface="RQND Pro Medium"/>
                <a:sym typeface="RQND Pro Medium"/>
              </a:rPr>
              <a:t>IS THIS ROADMAP FOR YOU?</a:t>
            </a:r>
          </a:p>
        </p:txBody>
      </p:sp>
      <p:sp>
        <p:nvSpPr>
          <p:cNvPr name="Freeform 4" id="4"/>
          <p:cNvSpPr/>
          <p:nvPr/>
        </p:nvSpPr>
        <p:spPr>
          <a:xfrm flipH="false" flipV="false" rot="5400000">
            <a:off x="814202" y="7200900"/>
            <a:ext cx="1913382" cy="4114800"/>
          </a:xfrm>
          <a:custGeom>
            <a:avLst/>
            <a:gdLst/>
            <a:ahLst/>
            <a:cxnLst/>
            <a:rect r="r" b="b" t="t" l="l"/>
            <a:pathLst>
              <a:path h="4114800" w="1913382">
                <a:moveTo>
                  <a:pt x="0" y="0"/>
                </a:moveTo>
                <a:lnTo>
                  <a:pt x="1913382" y="0"/>
                </a:lnTo>
                <a:lnTo>
                  <a:pt x="19133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true" flipV="false" rot="-10800000">
            <a:off x="14791727" y="47391"/>
            <a:ext cx="3449410" cy="3412042"/>
          </a:xfrm>
          <a:custGeom>
            <a:avLst/>
            <a:gdLst/>
            <a:ahLst/>
            <a:cxnLst/>
            <a:rect r="r" b="b" t="t" l="l"/>
            <a:pathLst>
              <a:path h="3412042" w="3449410">
                <a:moveTo>
                  <a:pt x="3449410" y="0"/>
                </a:moveTo>
                <a:lnTo>
                  <a:pt x="0" y="0"/>
                </a:lnTo>
                <a:lnTo>
                  <a:pt x="0" y="3412041"/>
                </a:lnTo>
                <a:lnTo>
                  <a:pt x="3449410" y="3412041"/>
                </a:lnTo>
                <a:lnTo>
                  <a:pt x="344941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3357321" y="4521965"/>
            <a:ext cx="11573357" cy="3651438"/>
          </a:xfrm>
          <a:prstGeom prst="rect">
            <a:avLst/>
          </a:prstGeom>
        </p:spPr>
        <p:txBody>
          <a:bodyPr anchor="t" rtlCol="false" tIns="0" lIns="0" bIns="0" rIns="0">
            <a:spAutoFit/>
          </a:bodyPr>
          <a:lstStyle/>
          <a:p>
            <a:pPr algn="ctr">
              <a:lnSpc>
                <a:spcPts val="3789"/>
              </a:lnSpc>
            </a:pPr>
            <a:r>
              <a:rPr lang="en-US" sz="2398">
                <a:solidFill>
                  <a:srgbClr val="FFFFFF"/>
                </a:solidFill>
                <a:latin typeface="Canva Sans"/>
                <a:ea typeface="Canva Sans"/>
                <a:cs typeface="Canva Sans"/>
                <a:sym typeface="Canva Sans"/>
              </a:rPr>
              <a:t>This resource is designed to benefit a wide range of individuals and groups, including entrepreneurs who are seeking to innovate and grow their businesses, freelancers who are looking to enhance their skills and manage their projects more effectively, students who aim to expand their knowledge and prepare for future careers, and teams along with managers who strive to improve collaboration and productivity in their workplaces.</a:t>
            </a:r>
          </a:p>
          <a:p>
            <a:pPr algn="ctr">
              <a:lnSpc>
                <a:spcPts val="3789"/>
              </a:lnSpc>
            </a:pPr>
          </a:p>
          <a:p>
            <a:pPr algn="ctr">
              <a:lnSpc>
                <a:spcPts val="3789"/>
              </a:lnSpc>
            </a:pPr>
            <a:r>
              <a:rPr lang="en-US" sz="2398">
                <a:solidFill>
                  <a:srgbClr val="FFFFFF"/>
                </a:solidFill>
                <a:latin typeface="Canva Sans"/>
                <a:ea typeface="Canva Sans"/>
                <a:cs typeface="Canva Sans"/>
                <a:sym typeface="Canva Sans"/>
              </a:rPr>
              <a:t>NO TECH EXPERIENCE NEEDED</a:t>
            </a:r>
          </a:p>
        </p:txBody>
      </p:sp>
      <p:sp>
        <p:nvSpPr>
          <p:cNvPr name="Freeform 7" id="7"/>
          <p:cNvSpPr/>
          <p:nvPr/>
        </p:nvSpPr>
        <p:spPr>
          <a:xfrm flipH="false" flipV="false" rot="0">
            <a:off x="1028700" y="1028700"/>
            <a:ext cx="2590318" cy="2590318"/>
          </a:xfrm>
          <a:custGeom>
            <a:avLst/>
            <a:gdLst/>
            <a:ahLst/>
            <a:cxnLst/>
            <a:rect r="r" b="b" t="t" l="l"/>
            <a:pathLst>
              <a:path h="2590318" w="2590318">
                <a:moveTo>
                  <a:pt x="0" y="0"/>
                </a:moveTo>
                <a:lnTo>
                  <a:pt x="2590318" y="0"/>
                </a:lnTo>
                <a:lnTo>
                  <a:pt x="2590318" y="2590318"/>
                </a:lnTo>
                <a:lnTo>
                  <a:pt x="0" y="2590318"/>
                </a:lnTo>
                <a:lnTo>
                  <a:pt x="0" y="0"/>
                </a:lnTo>
                <a:close/>
              </a:path>
            </a:pathLst>
          </a:custGeom>
          <a:blipFill>
            <a:blip r:embed="rId7"/>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sp>
        <p:nvSpPr>
          <p:cNvPr name="Freeform 3" id="3"/>
          <p:cNvSpPr/>
          <p:nvPr/>
        </p:nvSpPr>
        <p:spPr>
          <a:xfrm flipH="false" flipV="false" rot="-5400000">
            <a:off x="16789072" y="-454819"/>
            <a:ext cx="1913382" cy="4114800"/>
          </a:xfrm>
          <a:custGeom>
            <a:avLst/>
            <a:gdLst/>
            <a:ahLst/>
            <a:cxnLst/>
            <a:rect r="r" b="b" t="t" l="l"/>
            <a:pathLst>
              <a:path h="4114800" w="1913382">
                <a:moveTo>
                  <a:pt x="0" y="0"/>
                </a:moveTo>
                <a:lnTo>
                  <a:pt x="1913382" y="0"/>
                </a:lnTo>
                <a:lnTo>
                  <a:pt x="19133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0">
            <a:off x="-296043" y="7258638"/>
            <a:ext cx="3449410" cy="3412042"/>
          </a:xfrm>
          <a:custGeom>
            <a:avLst/>
            <a:gdLst/>
            <a:ahLst/>
            <a:cxnLst/>
            <a:rect r="r" b="b" t="t" l="l"/>
            <a:pathLst>
              <a:path h="3412042" w="3449410">
                <a:moveTo>
                  <a:pt x="3449411" y="0"/>
                </a:moveTo>
                <a:lnTo>
                  <a:pt x="0" y="0"/>
                </a:lnTo>
                <a:lnTo>
                  <a:pt x="0" y="3412042"/>
                </a:lnTo>
                <a:lnTo>
                  <a:pt x="3449411" y="3412042"/>
                </a:lnTo>
                <a:lnTo>
                  <a:pt x="3449411"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8161712" y="3884230"/>
            <a:ext cx="832590" cy="83259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95D6B">
                    <a:alpha val="100000"/>
                  </a:srgbClr>
                </a:gs>
                <a:gs pos="100000">
                  <a:srgbClr val="000000">
                    <a:alpha val="100000"/>
                  </a:srgbClr>
                </a:gs>
              </a:gsLst>
              <a:lin ang="5400000"/>
            </a:gra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790"/>
                </a:lnSpc>
              </a:pPr>
            </a:p>
          </p:txBody>
        </p:sp>
      </p:grpSp>
      <p:grpSp>
        <p:nvGrpSpPr>
          <p:cNvPr name="Group 8" id="8"/>
          <p:cNvGrpSpPr/>
          <p:nvPr/>
        </p:nvGrpSpPr>
        <p:grpSpPr>
          <a:xfrm rot="0">
            <a:off x="8161712" y="5523870"/>
            <a:ext cx="832590" cy="832590"/>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95D6B">
                    <a:alpha val="100000"/>
                  </a:srgbClr>
                </a:gs>
                <a:gs pos="100000">
                  <a:srgbClr val="000000">
                    <a:alpha val="100000"/>
                  </a:srgbClr>
                </a:gs>
              </a:gsLst>
              <a:lin ang="5400000"/>
            </a:gra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790"/>
                </a:lnSpc>
              </a:pPr>
            </a:p>
          </p:txBody>
        </p:sp>
      </p:grpSp>
      <p:grpSp>
        <p:nvGrpSpPr>
          <p:cNvPr name="Group 11" id="11"/>
          <p:cNvGrpSpPr/>
          <p:nvPr/>
        </p:nvGrpSpPr>
        <p:grpSpPr>
          <a:xfrm rot="0">
            <a:off x="8161712" y="7161148"/>
            <a:ext cx="832590" cy="83259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95D6B">
                    <a:alpha val="100000"/>
                  </a:srgbClr>
                </a:gs>
                <a:gs pos="100000">
                  <a:srgbClr val="000000">
                    <a:alpha val="100000"/>
                  </a:srgbClr>
                </a:gs>
              </a:gsLst>
              <a:lin ang="5400000"/>
            </a:gra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790"/>
                </a:lnSpc>
              </a:pPr>
            </a:p>
          </p:txBody>
        </p:sp>
      </p:grpSp>
      <p:grpSp>
        <p:nvGrpSpPr>
          <p:cNvPr name="Group 14" id="14"/>
          <p:cNvGrpSpPr/>
          <p:nvPr/>
        </p:nvGrpSpPr>
        <p:grpSpPr>
          <a:xfrm rot="0">
            <a:off x="8161712" y="8798294"/>
            <a:ext cx="832590" cy="83259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595D6B">
                    <a:alpha val="100000"/>
                  </a:srgbClr>
                </a:gs>
                <a:gs pos="100000">
                  <a:srgbClr val="000000">
                    <a:alpha val="100000"/>
                  </a:srgbClr>
                </a:gs>
              </a:gsLst>
              <a:lin ang="5400000"/>
            </a:gra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790"/>
                </a:lnSpc>
              </a:pPr>
            </a:p>
          </p:txBody>
        </p:sp>
      </p:grpSp>
      <p:grpSp>
        <p:nvGrpSpPr>
          <p:cNvPr name="Group 17" id="17"/>
          <p:cNvGrpSpPr/>
          <p:nvPr/>
        </p:nvGrpSpPr>
        <p:grpSpPr>
          <a:xfrm rot="0">
            <a:off x="1329327" y="2328363"/>
            <a:ext cx="6000744" cy="600074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38461" t="0" r="-38461" b="0"/>
              </a:stretch>
            </a:blipFill>
          </p:spPr>
        </p:sp>
      </p:grpSp>
      <p:sp>
        <p:nvSpPr>
          <p:cNvPr name="TextBox 19" id="19"/>
          <p:cNvSpPr txBox="true"/>
          <p:nvPr/>
        </p:nvSpPr>
        <p:spPr>
          <a:xfrm rot="0">
            <a:off x="7330071" y="1639627"/>
            <a:ext cx="9097588" cy="821055"/>
          </a:xfrm>
          <a:prstGeom prst="rect">
            <a:avLst/>
          </a:prstGeom>
        </p:spPr>
        <p:txBody>
          <a:bodyPr anchor="t" rtlCol="false" tIns="0" lIns="0" bIns="0" rIns="0">
            <a:spAutoFit/>
          </a:bodyPr>
          <a:lstStyle/>
          <a:p>
            <a:pPr algn="l">
              <a:lnSpc>
                <a:spcPts val="6719"/>
              </a:lnSpc>
            </a:pPr>
            <a:r>
              <a:rPr lang="en-US" sz="4800" spc="225">
                <a:solidFill>
                  <a:srgbClr val="FFFFFF"/>
                </a:solidFill>
                <a:latin typeface="RQND Pro"/>
                <a:ea typeface="RQND Pro"/>
                <a:cs typeface="RQND Pro"/>
                <a:sym typeface="RQND Pro"/>
              </a:rPr>
              <a:t>S</a:t>
            </a:r>
            <a:r>
              <a:rPr lang="en-US" sz="4800" spc="225">
                <a:solidFill>
                  <a:srgbClr val="FFFFFF"/>
                </a:solidFill>
                <a:latin typeface="RQND Pro"/>
                <a:ea typeface="RQND Pro"/>
                <a:cs typeface="RQND Pro"/>
                <a:sym typeface="RQND Pro"/>
              </a:rPr>
              <a:t>tep 1 – Learn the Basics</a:t>
            </a:r>
          </a:p>
        </p:txBody>
      </p:sp>
      <p:sp>
        <p:nvSpPr>
          <p:cNvPr name="TextBox 20" id="20"/>
          <p:cNvSpPr txBox="true"/>
          <p:nvPr/>
        </p:nvSpPr>
        <p:spPr>
          <a:xfrm rot="0">
            <a:off x="9281847" y="4262425"/>
            <a:ext cx="7650132" cy="621030"/>
          </a:xfrm>
          <a:prstGeom prst="rect">
            <a:avLst/>
          </a:prstGeom>
        </p:spPr>
        <p:txBody>
          <a:bodyPr anchor="t" rtlCol="false" tIns="0" lIns="0" bIns="0" rIns="0">
            <a:spAutoFit/>
          </a:bodyPr>
          <a:lstStyle/>
          <a:p>
            <a:pPr algn="l">
              <a:lnSpc>
                <a:spcPts val="2799"/>
              </a:lnSpc>
            </a:pPr>
            <a:r>
              <a:rPr lang="en-US" sz="1999" spc="93">
                <a:solidFill>
                  <a:srgbClr val="FFFFFF"/>
                </a:solidFill>
                <a:latin typeface="Canva Sans"/>
                <a:ea typeface="Canva Sans"/>
                <a:cs typeface="Canva Sans"/>
                <a:sym typeface="Canva Sans"/>
              </a:rPr>
              <a:t>Get a quick visual overview of how GPT works</a:t>
            </a:r>
          </a:p>
          <a:p>
            <a:pPr algn="l">
              <a:lnSpc>
                <a:spcPts val="2239"/>
              </a:lnSpc>
            </a:pPr>
          </a:p>
        </p:txBody>
      </p:sp>
      <p:sp>
        <p:nvSpPr>
          <p:cNvPr name="TextBox 21" id="21"/>
          <p:cNvSpPr txBox="true"/>
          <p:nvPr/>
        </p:nvSpPr>
        <p:spPr>
          <a:xfrm rot="0">
            <a:off x="9281847" y="5902065"/>
            <a:ext cx="7650132" cy="692150"/>
          </a:xfrm>
          <a:prstGeom prst="rect">
            <a:avLst/>
          </a:prstGeom>
        </p:spPr>
        <p:txBody>
          <a:bodyPr anchor="t" rtlCol="false" tIns="0" lIns="0" bIns="0" rIns="0">
            <a:spAutoFit/>
          </a:bodyPr>
          <a:lstStyle/>
          <a:p>
            <a:pPr algn="l">
              <a:lnSpc>
                <a:spcPts val="2799"/>
              </a:lnSpc>
            </a:pPr>
            <a:r>
              <a:rPr lang="en-US" sz="1999" spc="93">
                <a:solidFill>
                  <a:srgbClr val="FFFFFF"/>
                </a:solidFill>
                <a:latin typeface="Canva Sans"/>
                <a:ea typeface="Canva Sans"/>
                <a:cs typeface="Canva Sans"/>
                <a:sym typeface="Canva Sans"/>
              </a:rPr>
              <a:t>Experience basic AI conversations firsthand</a:t>
            </a:r>
          </a:p>
          <a:p>
            <a:pPr algn="l">
              <a:lnSpc>
                <a:spcPts val="2799"/>
              </a:lnSpc>
            </a:pPr>
          </a:p>
        </p:txBody>
      </p:sp>
      <p:sp>
        <p:nvSpPr>
          <p:cNvPr name="TextBox 22" id="22"/>
          <p:cNvSpPr txBox="true"/>
          <p:nvPr/>
        </p:nvSpPr>
        <p:spPr>
          <a:xfrm rot="0">
            <a:off x="9281847" y="7539343"/>
            <a:ext cx="7650132" cy="692150"/>
          </a:xfrm>
          <a:prstGeom prst="rect">
            <a:avLst/>
          </a:prstGeom>
        </p:spPr>
        <p:txBody>
          <a:bodyPr anchor="t" rtlCol="false" tIns="0" lIns="0" bIns="0" rIns="0">
            <a:spAutoFit/>
          </a:bodyPr>
          <a:lstStyle/>
          <a:p>
            <a:pPr algn="l">
              <a:lnSpc>
                <a:spcPts val="2799"/>
              </a:lnSpc>
            </a:pPr>
            <a:r>
              <a:rPr lang="en-US" sz="1999" spc="93">
                <a:solidFill>
                  <a:srgbClr val="FFFFFF"/>
                </a:solidFill>
                <a:latin typeface="Canva Sans"/>
                <a:ea typeface="Canva Sans"/>
                <a:cs typeface="Canva Sans"/>
                <a:sym typeface="Canva Sans"/>
              </a:rPr>
              <a:t>Understand key concepts that shape AI output</a:t>
            </a:r>
          </a:p>
          <a:p>
            <a:pPr algn="l">
              <a:lnSpc>
                <a:spcPts val="2799"/>
              </a:lnSpc>
            </a:pPr>
          </a:p>
        </p:txBody>
      </p:sp>
      <p:sp>
        <p:nvSpPr>
          <p:cNvPr name="TextBox 23" id="23"/>
          <p:cNvSpPr txBox="true"/>
          <p:nvPr/>
        </p:nvSpPr>
        <p:spPr>
          <a:xfrm rot="0">
            <a:off x="9281847" y="9176489"/>
            <a:ext cx="7650132" cy="692150"/>
          </a:xfrm>
          <a:prstGeom prst="rect">
            <a:avLst/>
          </a:prstGeom>
        </p:spPr>
        <p:txBody>
          <a:bodyPr anchor="t" rtlCol="false" tIns="0" lIns="0" bIns="0" rIns="0">
            <a:spAutoFit/>
          </a:bodyPr>
          <a:lstStyle/>
          <a:p>
            <a:pPr algn="l">
              <a:lnSpc>
                <a:spcPts val="2799"/>
              </a:lnSpc>
            </a:pPr>
            <a:r>
              <a:rPr lang="en-US" sz="1999" spc="93">
                <a:solidFill>
                  <a:srgbClr val="FFFFFF"/>
                </a:solidFill>
                <a:latin typeface="Canva Sans"/>
                <a:ea typeface="Canva Sans"/>
                <a:cs typeface="Canva Sans"/>
                <a:sym typeface="Canva Sans"/>
              </a:rPr>
              <a:t>See how each model improves accuracy and memory</a:t>
            </a:r>
          </a:p>
          <a:p>
            <a:pPr algn="l">
              <a:lnSpc>
                <a:spcPts val="2799"/>
              </a:lnSpc>
            </a:pPr>
          </a:p>
        </p:txBody>
      </p:sp>
      <p:sp>
        <p:nvSpPr>
          <p:cNvPr name="TextBox 24" id="24"/>
          <p:cNvSpPr txBox="true"/>
          <p:nvPr/>
        </p:nvSpPr>
        <p:spPr>
          <a:xfrm rot="0">
            <a:off x="9281847" y="3670357"/>
            <a:ext cx="5834444" cy="431189"/>
          </a:xfrm>
          <a:prstGeom prst="rect">
            <a:avLst/>
          </a:prstGeom>
        </p:spPr>
        <p:txBody>
          <a:bodyPr anchor="t" rtlCol="false" tIns="0" lIns="0" bIns="0" rIns="0">
            <a:spAutoFit/>
          </a:bodyPr>
          <a:lstStyle/>
          <a:p>
            <a:pPr algn="l">
              <a:lnSpc>
                <a:spcPts val="3533"/>
              </a:lnSpc>
            </a:pPr>
            <a:r>
              <a:rPr lang="en-US" sz="2524" spc="118">
                <a:solidFill>
                  <a:srgbClr val="FFFFFF"/>
                </a:solidFill>
                <a:latin typeface="RQND Pro"/>
                <a:ea typeface="RQND Pro"/>
                <a:cs typeface="RQND Pro"/>
                <a:sym typeface="RQND Pro"/>
              </a:rPr>
              <a:t>Wa</a:t>
            </a:r>
            <a:r>
              <a:rPr lang="en-US" sz="2524" spc="118">
                <a:solidFill>
                  <a:srgbClr val="FFFFFF"/>
                </a:solidFill>
                <a:latin typeface="RQND Pro"/>
                <a:ea typeface="RQND Pro"/>
                <a:cs typeface="RQND Pro"/>
                <a:sym typeface="RQND Pro"/>
              </a:rPr>
              <a:t>tch 1-2 YouTube explainers</a:t>
            </a:r>
          </a:p>
        </p:txBody>
      </p:sp>
      <p:sp>
        <p:nvSpPr>
          <p:cNvPr name="TextBox 25" id="25"/>
          <p:cNvSpPr txBox="true"/>
          <p:nvPr/>
        </p:nvSpPr>
        <p:spPr>
          <a:xfrm rot="0">
            <a:off x="9281847" y="5309997"/>
            <a:ext cx="5834444" cy="431189"/>
          </a:xfrm>
          <a:prstGeom prst="rect">
            <a:avLst/>
          </a:prstGeom>
        </p:spPr>
        <p:txBody>
          <a:bodyPr anchor="t" rtlCol="false" tIns="0" lIns="0" bIns="0" rIns="0">
            <a:spAutoFit/>
          </a:bodyPr>
          <a:lstStyle/>
          <a:p>
            <a:pPr algn="l">
              <a:lnSpc>
                <a:spcPts val="3533"/>
              </a:lnSpc>
            </a:pPr>
            <a:r>
              <a:rPr lang="en-US" sz="2524" spc="118">
                <a:solidFill>
                  <a:srgbClr val="FFFFFF"/>
                </a:solidFill>
                <a:latin typeface="RQND Pro"/>
                <a:ea typeface="RQND Pro"/>
                <a:cs typeface="RQND Pro"/>
                <a:sym typeface="RQND Pro"/>
              </a:rPr>
              <a:t>Try GPT-4 in ChatGPT Fr</a:t>
            </a:r>
            <a:r>
              <a:rPr lang="en-US" sz="2524" spc="118">
                <a:solidFill>
                  <a:srgbClr val="FFFFFF"/>
                </a:solidFill>
                <a:latin typeface="RQND Pro"/>
                <a:ea typeface="RQND Pro"/>
                <a:cs typeface="RQND Pro"/>
                <a:sym typeface="RQND Pro"/>
              </a:rPr>
              <a:t>ee or PLUS</a:t>
            </a:r>
          </a:p>
        </p:txBody>
      </p:sp>
      <p:sp>
        <p:nvSpPr>
          <p:cNvPr name="TextBox 26" id="26"/>
          <p:cNvSpPr txBox="true"/>
          <p:nvPr/>
        </p:nvSpPr>
        <p:spPr>
          <a:xfrm rot="0">
            <a:off x="9281847" y="6947275"/>
            <a:ext cx="6738491" cy="431189"/>
          </a:xfrm>
          <a:prstGeom prst="rect">
            <a:avLst/>
          </a:prstGeom>
        </p:spPr>
        <p:txBody>
          <a:bodyPr anchor="t" rtlCol="false" tIns="0" lIns="0" bIns="0" rIns="0">
            <a:spAutoFit/>
          </a:bodyPr>
          <a:lstStyle/>
          <a:p>
            <a:pPr algn="l">
              <a:lnSpc>
                <a:spcPts val="3533"/>
              </a:lnSpc>
            </a:pPr>
            <a:r>
              <a:rPr lang="en-US" sz="2524" spc="118">
                <a:solidFill>
                  <a:srgbClr val="FFFFFF"/>
                </a:solidFill>
                <a:latin typeface="RQND Pro"/>
                <a:ea typeface="RQND Pro"/>
                <a:cs typeface="RQND Pro"/>
                <a:sym typeface="RQND Pro"/>
              </a:rPr>
              <a:t>Lear</a:t>
            </a:r>
            <a:r>
              <a:rPr lang="en-US" sz="2524" spc="118">
                <a:solidFill>
                  <a:srgbClr val="FFFFFF"/>
                </a:solidFill>
                <a:latin typeface="RQND Pro"/>
                <a:ea typeface="RQND Pro"/>
                <a:cs typeface="RQND Pro"/>
                <a:sym typeface="RQND Pro"/>
              </a:rPr>
              <a:t>n terms: Prompt, Token, Hallucination</a:t>
            </a:r>
          </a:p>
        </p:txBody>
      </p:sp>
      <p:sp>
        <p:nvSpPr>
          <p:cNvPr name="TextBox 27" id="27"/>
          <p:cNvSpPr txBox="true"/>
          <p:nvPr/>
        </p:nvSpPr>
        <p:spPr>
          <a:xfrm rot="0">
            <a:off x="9281847" y="8584421"/>
            <a:ext cx="5834444" cy="431189"/>
          </a:xfrm>
          <a:prstGeom prst="rect">
            <a:avLst/>
          </a:prstGeom>
        </p:spPr>
        <p:txBody>
          <a:bodyPr anchor="t" rtlCol="false" tIns="0" lIns="0" bIns="0" rIns="0">
            <a:spAutoFit/>
          </a:bodyPr>
          <a:lstStyle/>
          <a:p>
            <a:pPr algn="l">
              <a:lnSpc>
                <a:spcPts val="3533"/>
              </a:lnSpc>
            </a:pPr>
            <a:r>
              <a:rPr lang="en-US" sz="2524" spc="118">
                <a:solidFill>
                  <a:srgbClr val="FFFFFF"/>
                </a:solidFill>
                <a:latin typeface="RQND Pro"/>
                <a:ea typeface="RQND Pro"/>
                <a:cs typeface="RQND Pro"/>
                <a:sym typeface="RQND Pro"/>
              </a:rPr>
              <a:t>Compare GPT-3.5 vs GPT-4 vs GPT-5</a:t>
            </a:r>
          </a:p>
        </p:txBody>
      </p:sp>
      <p:sp>
        <p:nvSpPr>
          <p:cNvPr name="TextBox 28" id="28"/>
          <p:cNvSpPr txBox="true"/>
          <p:nvPr/>
        </p:nvSpPr>
        <p:spPr>
          <a:xfrm rot="0">
            <a:off x="8239749" y="4053920"/>
            <a:ext cx="676515" cy="431155"/>
          </a:xfrm>
          <a:prstGeom prst="rect">
            <a:avLst/>
          </a:prstGeom>
        </p:spPr>
        <p:txBody>
          <a:bodyPr anchor="t" rtlCol="false" tIns="0" lIns="0" bIns="0" rIns="0">
            <a:spAutoFit/>
          </a:bodyPr>
          <a:lstStyle/>
          <a:p>
            <a:pPr algn="ctr">
              <a:lnSpc>
                <a:spcPts val="3533"/>
              </a:lnSpc>
            </a:pPr>
            <a:r>
              <a:rPr lang="en-US" sz="2524" spc="118">
                <a:solidFill>
                  <a:srgbClr val="FFFFFF"/>
                </a:solidFill>
                <a:latin typeface="RQND Pro"/>
                <a:ea typeface="RQND Pro"/>
                <a:cs typeface="RQND Pro"/>
                <a:sym typeface="RQND Pro"/>
              </a:rPr>
              <a:t>01</a:t>
            </a:r>
          </a:p>
        </p:txBody>
      </p:sp>
      <p:sp>
        <p:nvSpPr>
          <p:cNvPr name="TextBox 29" id="29"/>
          <p:cNvSpPr txBox="true"/>
          <p:nvPr/>
        </p:nvSpPr>
        <p:spPr>
          <a:xfrm rot="0">
            <a:off x="8239749" y="5693560"/>
            <a:ext cx="676515" cy="431155"/>
          </a:xfrm>
          <a:prstGeom prst="rect">
            <a:avLst/>
          </a:prstGeom>
        </p:spPr>
        <p:txBody>
          <a:bodyPr anchor="t" rtlCol="false" tIns="0" lIns="0" bIns="0" rIns="0">
            <a:spAutoFit/>
          </a:bodyPr>
          <a:lstStyle/>
          <a:p>
            <a:pPr algn="ctr">
              <a:lnSpc>
                <a:spcPts val="3533"/>
              </a:lnSpc>
            </a:pPr>
            <a:r>
              <a:rPr lang="en-US" sz="2524" spc="118">
                <a:solidFill>
                  <a:srgbClr val="FFFFFF"/>
                </a:solidFill>
                <a:latin typeface="RQND Pro"/>
                <a:ea typeface="RQND Pro"/>
                <a:cs typeface="RQND Pro"/>
                <a:sym typeface="RQND Pro"/>
              </a:rPr>
              <a:t>02</a:t>
            </a:r>
          </a:p>
        </p:txBody>
      </p:sp>
      <p:sp>
        <p:nvSpPr>
          <p:cNvPr name="TextBox 30" id="30"/>
          <p:cNvSpPr txBox="true"/>
          <p:nvPr/>
        </p:nvSpPr>
        <p:spPr>
          <a:xfrm rot="0">
            <a:off x="8239749" y="7330838"/>
            <a:ext cx="676515" cy="431155"/>
          </a:xfrm>
          <a:prstGeom prst="rect">
            <a:avLst/>
          </a:prstGeom>
        </p:spPr>
        <p:txBody>
          <a:bodyPr anchor="t" rtlCol="false" tIns="0" lIns="0" bIns="0" rIns="0">
            <a:spAutoFit/>
          </a:bodyPr>
          <a:lstStyle/>
          <a:p>
            <a:pPr algn="ctr">
              <a:lnSpc>
                <a:spcPts val="3533"/>
              </a:lnSpc>
            </a:pPr>
            <a:r>
              <a:rPr lang="en-US" sz="2524" spc="118">
                <a:solidFill>
                  <a:srgbClr val="FFFFFF"/>
                </a:solidFill>
                <a:latin typeface="RQND Pro"/>
                <a:ea typeface="RQND Pro"/>
                <a:cs typeface="RQND Pro"/>
                <a:sym typeface="RQND Pro"/>
              </a:rPr>
              <a:t>03</a:t>
            </a:r>
          </a:p>
        </p:txBody>
      </p:sp>
      <p:sp>
        <p:nvSpPr>
          <p:cNvPr name="TextBox 31" id="31"/>
          <p:cNvSpPr txBox="true"/>
          <p:nvPr/>
        </p:nvSpPr>
        <p:spPr>
          <a:xfrm rot="0">
            <a:off x="8239749" y="8967984"/>
            <a:ext cx="676515" cy="431155"/>
          </a:xfrm>
          <a:prstGeom prst="rect">
            <a:avLst/>
          </a:prstGeom>
        </p:spPr>
        <p:txBody>
          <a:bodyPr anchor="t" rtlCol="false" tIns="0" lIns="0" bIns="0" rIns="0">
            <a:spAutoFit/>
          </a:bodyPr>
          <a:lstStyle/>
          <a:p>
            <a:pPr algn="ctr">
              <a:lnSpc>
                <a:spcPts val="3533"/>
              </a:lnSpc>
            </a:pPr>
            <a:r>
              <a:rPr lang="en-US" sz="2524" spc="118">
                <a:solidFill>
                  <a:srgbClr val="FFFFFF"/>
                </a:solidFill>
                <a:latin typeface="RQND Pro"/>
                <a:ea typeface="RQND Pro"/>
                <a:cs typeface="RQND Pro"/>
                <a:sym typeface="RQND Pro"/>
              </a:rPr>
              <a:t>04</a:t>
            </a:r>
          </a:p>
        </p:txBody>
      </p:sp>
      <p:sp>
        <p:nvSpPr>
          <p:cNvPr name="Freeform 32" id="32"/>
          <p:cNvSpPr/>
          <p:nvPr/>
        </p:nvSpPr>
        <p:spPr>
          <a:xfrm flipH="false" flipV="false" rot="0">
            <a:off x="563050" y="307422"/>
            <a:ext cx="2590318" cy="2590318"/>
          </a:xfrm>
          <a:custGeom>
            <a:avLst/>
            <a:gdLst/>
            <a:ahLst/>
            <a:cxnLst/>
            <a:rect r="r" b="b" t="t" l="l"/>
            <a:pathLst>
              <a:path h="2590318" w="2590318">
                <a:moveTo>
                  <a:pt x="0" y="0"/>
                </a:moveTo>
                <a:lnTo>
                  <a:pt x="2590318" y="0"/>
                </a:lnTo>
                <a:lnTo>
                  <a:pt x="2590318" y="2590318"/>
                </a:lnTo>
                <a:lnTo>
                  <a:pt x="0" y="2590318"/>
                </a:lnTo>
                <a:lnTo>
                  <a:pt x="0" y="0"/>
                </a:lnTo>
                <a:close/>
              </a:path>
            </a:pathLst>
          </a:custGeom>
          <a:blipFill>
            <a:blip r:embed="rId8"/>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sp>
        <p:nvSpPr>
          <p:cNvPr name="AutoShape 3" id="3"/>
          <p:cNvSpPr/>
          <p:nvPr/>
        </p:nvSpPr>
        <p:spPr>
          <a:xfrm>
            <a:off x="-20612" y="3550033"/>
            <a:ext cx="18288000" cy="0"/>
          </a:xfrm>
          <a:prstGeom prst="line">
            <a:avLst/>
          </a:prstGeom>
          <a:ln cap="flat" w="38100">
            <a:solidFill>
              <a:srgbClr val="FFFFFF"/>
            </a:solidFill>
            <a:prstDash val="solid"/>
            <a:headEnd type="none" len="sm" w="sm"/>
            <a:tailEnd type="none" len="sm" w="sm"/>
          </a:ln>
        </p:spPr>
      </p:sp>
      <p:sp>
        <p:nvSpPr>
          <p:cNvPr name="Freeform 4" id="4"/>
          <p:cNvSpPr/>
          <p:nvPr/>
        </p:nvSpPr>
        <p:spPr>
          <a:xfrm flipH="false" flipV="false" rot="-5400000">
            <a:off x="15329347" y="7272909"/>
            <a:ext cx="1913382" cy="4114800"/>
          </a:xfrm>
          <a:custGeom>
            <a:avLst/>
            <a:gdLst/>
            <a:ahLst/>
            <a:cxnLst/>
            <a:rect r="r" b="b" t="t" l="l"/>
            <a:pathLst>
              <a:path h="4114800" w="1913382">
                <a:moveTo>
                  <a:pt x="0" y="0"/>
                </a:moveTo>
                <a:lnTo>
                  <a:pt x="1913382" y="0"/>
                </a:lnTo>
                <a:lnTo>
                  <a:pt x="19133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675788" y="561269"/>
            <a:ext cx="16995544" cy="2463494"/>
          </a:xfrm>
          <a:custGeom>
            <a:avLst/>
            <a:gdLst/>
            <a:ahLst/>
            <a:cxnLst/>
            <a:rect r="r" b="b" t="t" l="l"/>
            <a:pathLst>
              <a:path h="2463494" w="16995544">
                <a:moveTo>
                  <a:pt x="0" y="0"/>
                </a:moveTo>
                <a:lnTo>
                  <a:pt x="16995544" y="0"/>
                </a:lnTo>
                <a:lnTo>
                  <a:pt x="16995544" y="2463494"/>
                </a:lnTo>
                <a:lnTo>
                  <a:pt x="0" y="2463494"/>
                </a:lnTo>
                <a:lnTo>
                  <a:pt x="0" y="0"/>
                </a:lnTo>
                <a:close/>
              </a:path>
            </a:pathLst>
          </a:custGeom>
          <a:blipFill>
            <a:blip r:embed="rId5"/>
            <a:stretch>
              <a:fillRect l="0" t="-106931" r="0" b="-264676"/>
            </a:stretch>
          </a:blipFill>
        </p:spPr>
      </p:sp>
      <p:sp>
        <p:nvSpPr>
          <p:cNvPr name="TextBox 6" id="6"/>
          <p:cNvSpPr txBox="true"/>
          <p:nvPr/>
        </p:nvSpPr>
        <p:spPr>
          <a:xfrm rot="0">
            <a:off x="1028700" y="6176645"/>
            <a:ext cx="1998855" cy="497229"/>
          </a:xfrm>
          <a:prstGeom prst="rect">
            <a:avLst/>
          </a:prstGeom>
        </p:spPr>
        <p:txBody>
          <a:bodyPr anchor="t" rtlCol="false" tIns="0" lIns="0" bIns="0" rIns="0">
            <a:spAutoFit/>
          </a:bodyPr>
          <a:lstStyle/>
          <a:p>
            <a:pPr algn="l">
              <a:lnSpc>
                <a:spcPts val="4093"/>
              </a:lnSpc>
            </a:pPr>
            <a:r>
              <a:rPr lang="en-US" sz="2924" spc="137">
                <a:solidFill>
                  <a:srgbClr val="FFFFFF"/>
                </a:solidFill>
                <a:latin typeface="RQND Pro"/>
                <a:ea typeface="RQND Pro"/>
                <a:cs typeface="RQND Pro"/>
                <a:sym typeface="RQND Pro"/>
              </a:rPr>
              <a:t>Chat GPT</a:t>
            </a:r>
          </a:p>
        </p:txBody>
      </p:sp>
      <p:sp>
        <p:nvSpPr>
          <p:cNvPr name="TextBox 7" id="7"/>
          <p:cNvSpPr txBox="true"/>
          <p:nvPr/>
        </p:nvSpPr>
        <p:spPr>
          <a:xfrm rot="0">
            <a:off x="1028700" y="6731023"/>
            <a:ext cx="3197030" cy="1409701"/>
          </a:xfrm>
          <a:prstGeom prst="rect">
            <a:avLst/>
          </a:prstGeom>
        </p:spPr>
        <p:txBody>
          <a:bodyPr anchor="t" rtlCol="false" tIns="0" lIns="0" bIns="0" rIns="0">
            <a:spAutoFit/>
          </a:bodyPr>
          <a:lstStyle/>
          <a:p>
            <a:pPr algn="l">
              <a:lnSpc>
                <a:spcPts val="3899"/>
              </a:lnSpc>
            </a:pPr>
            <a:r>
              <a:rPr lang="en-US" sz="1999" spc="93">
                <a:solidFill>
                  <a:srgbClr val="FFFFFF"/>
                </a:solidFill>
                <a:latin typeface="Canva Sans"/>
                <a:ea typeface="Canva Sans"/>
                <a:cs typeface="Canva Sans"/>
                <a:sym typeface="Canva Sans"/>
              </a:rPr>
              <a:t>Why: </a:t>
            </a:r>
          </a:p>
          <a:p>
            <a:pPr algn="l" marL="431797" indent="-215899" lvl="1">
              <a:lnSpc>
                <a:spcPts val="3899"/>
              </a:lnSpc>
              <a:buFont typeface="Arial"/>
              <a:buChar char="•"/>
            </a:pPr>
            <a:r>
              <a:rPr lang="en-US" sz="1999" spc="93">
                <a:solidFill>
                  <a:srgbClr val="FFFFFF"/>
                </a:solidFill>
                <a:latin typeface="Canva Sans"/>
                <a:ea typeface="Canva Sans"/>
                <a:cs typeface="Canva Sans"/>
                <a:sym typeface="Canva Sans"/>
              </a:rPr>
              <a:t>Easiest way to start chatting with AI</a:t>
            </a:r>
          </a:p>
        </p:txBody>
      </p:sp>
      <p:sp>
        <p:nvSpPr>
          <p:cNvPr name="TextBox 8" id="8"/>
          <p:cNvSpPr txBox="true"/>
          <p:nvPr/>
        </p:nvSpPr>
        <p:spPr>
          <a:xfrm rot="0">
            <a:off x="2903566" y="4225719"/>
            <a:ext cx="12480868" cy="722200"/>
          </a:xfrm>
          <a:prstGeom prst="rect">
            <a:avLst/>
          </a:prstGeom>
        </p:spPr>
        <p:txBody>
          <a:bodyPr anchor="t" rtlCol="false" tIns="0" lIns="0" bIns="0" rIns="0">
            <a:spAutoFit/>
          </a:bodyPr>
          <a:lstStyle/>
          <a:p>
            <a:pPr algn="ctr">
              <a:lnSpc>
                <a:spcPts val="5868"/>
              </a:lnSpc>
            </a:pPr>
            <a:r>
              <a:rPr lang="en-US" sz="4191" spc="197">
                <a:solidFill>
                  <a:srgbClr val="FFFFFF"/>
                </a:solidFill>
                <a:latin typeface="RQND Pro"/>
                <a:ea typeface="RQND Pro"/>
                <a:cs typeface="RQND Pro"/>
                <a:sym typeface="RQND Pro"/>
              </a:rPr>
              <a:t>Step 2 – Choose Your Tools</a:t>
            </a:r>
          </a:p>
        </p:txBody>
      </p:sp>
      <p:sp>
        <p:nvSpPr>
          <p:cNvPr name="TextBox 9" id="9"/>
          <p:cNvSpPr txBox="true"/>
          <p:nvPr/>
        </p:nvSpPr>
        <p:spPr>
          <a:xfrm rot="0">
            <a:off x="3844156" y="5086350"/>
            <a:ext cx="10599689" cy="448311"/>
          </a:xfrm>
          <a:prstGeom prst="rect">
            <a:avLst/>
          </a:prstGeom>
        </p:spPr>
        <p:txBody>
          <a:bodyPr anchor="t" rtlCol="false" tIns="0" lIns="0" bIns="0" rIns="0">
            <a:spAutoFit/>
          </a:bodyPr>
          <a:lstStyle/>
          <a:p>
            <a:pPr algn="ctr">
              <a:lnSpc>
                <a:spcPts val="3639"/>
              </a:lnSpc>
            </a:pPr>
            <a:r>
              <a:rPr lang="en-US" sz="2599" spc="122">
                <a:solidFill>
                  <a:srgbClr val="FFFFFF"/>
                </a:solidFill>
                <a:latin typeface="Canva Sans"/>
                <a:ea typeface="Canva Sans"/>
                <a:cs typeface="Canva Sans"/>
                <a:sym typeface="Canva Sans"/>
              </a:rPr>
              <a:t>S</a:t>
            </a:r>
            <a:r>
              <a:rPr lang="en-US" sz="2599" spc="122">
                <a:solidFill>
                  <a:srgbClr val="FFFFFF"/>
                </a:solidFill>
                <a:latin typeface="Canva Sans"/>
                <a:ea typeface="Canva Sans"/>
                <a:cs typeface="Canva Sans"/>
                <a:sym typeface="Canva Sans"/>
              </a:rPr>
              <a:t>tart Si</a:t>
            </a:r>
            <a:r>
              <a:rPr lang="en-US" sz="2599" spc="122">
                <a:solidFill>
                  <a:srgbClr val="FFFFFF"/>
                </a:solidFill>
                <a:latin typeface="Canva Sans"/>
                <a:ea typeface="Canva Sans"/>
                <a:cs typeface="Canva Sans"/>
                <a:sym typeface="Canva Sans"/>
              </a:rPr>
              <a:t>mple, Start Smart</a:t>
            </a:r>
          </a:p>
        </p:txBody>
      </p:sp>
      <p:sp>
        <p:nvSpPr>
          <p:cNvPr name="TextBox 10" id="10"/>
          <p:cNvSpPr txBox="true"/>
          <p:nvPr/>
        </p:nvSpPr>
        <p:spPr>
          <a:xfrm rot="0">
            <a:off x="8408322" y="6731023"/>
            <a:ext cx="3504077" cy="2867026"/>
          </a:xfrm>
          <a:prstGeom prst="rect">
            <a:avLst/>
          </a:prstGeom>
        </p:spPr>
        <p:txBody>
          <a:bodyPr anchor="t" rtlCol="false" tIns="0" lIns="0" bIns="0" rIns="0">
            <a:spAutoFit/>
          </a:bodyPr>
          <a:lstStyle/>
          <a:p>
            <a:pPr algn="l" marL="431797" indent="-215899" lvl="1">
              <a:lnSpc>
                <a:spcPts val="3899"/>
              </a:lnSpc>
              <a:buFont typeface="Arial"/>
              <a:buChar char="•"/>
            </a:pPr>
            <a:r>
              <a:rPr lang="en-US" sz="1999" spc="93">
                <a:solidFill>
                  <a:srgbClr val="FFFFFF"/>
                </a:solidFill>
                <a:latin typeface="Canva Sans"/>
                <a:ea typeface="Canva Sans"/>
                <a:cs typeface="Canva Sans"/>
                <a:sym typeface="Canva Sans"/>
              </a:rPr>
              <a:t>Real-time data monitoring</a:t>
            </a:r>
          </a:p>
          <a:p>
            <a:pPr algn="l" marL="431797" indent="-215899" lvl="1">
              <a:lnSpc>
                <a:spcPts val="3899"/>
              </a:lnSpc>
              <a:buFont typeface="Arial"/>
              <a:buChar char="•"/>
            </a:pPr>
            <a:r>
              <a:rPr lang="en-US" sz="1999" spc="93">
                <a:solidFill>
                  <a:srgbClr val="FFFFFF"/>
                </a:solidFill>
                <a:latin typeface="Canva Sans"/>
                <a:ea typeface="Canva Sans"/>
                <a:cs typeface="Canva Sans"/>
                <a:sym typeface="Canva Sans"/>
              </a:rPr>
              <a:t>Automated risk detection </a:t>
            </a:r>
          </a:p>
          <a:p>
            <a:pPr algn="l" marL="431797" indent="-215899" lvl="1">
              <a:lnSpc>
                <a:spcPts val="3899"/>
              </a:lnSpc>
              <a:buFont typeface="Arial"/>
              <a:buChar char="•"/>
            </a:pPr>
            <a:r>
              <a:rPr lang="en-US" sz="1999" spc="93">
                <a:solidFill>
                  <a:srgbClr val="FFFFFF"/>
                </a:solidFill>
                <a:latin typeface="Canva Sans"/>
                <a:ea typeface="Canva Sans"/>
                <a:cs typeface="Canva Sans"/>
                <a:sym typeface="Canva Sans"/>
              </a:rPr>
              <a:t>roactive risk management</a:t>
            </a:r>
          </a:p>
        </p:txBody>
      </p:sp>
      <p:sp>
        <p:nvSpPr>
          <p:cNvPr name="TextBox 11" id="11"/>
          <p:cNvSpPr txBox="true"/>
          <p:nvPr/>
        </p:nvSpPr>
        <p:spPr>
          <a:xfrm rot="0">
            <a:off x="8408322" y="6176645"/>
            <a:ext cx="1237784" cy="497229"/>
          </a:xfrm>
          <a:prstGeom prst="rect">
            <a:avLst/>
          </a:prstGeom>
        </p:spPr>
        <p:txBody>
          <a:bodyPr anchor="t" rtlCol="false" tIns="0" lIns="0" bIns="0" rIns="0">
            <a:spAutoFit/>
          </a:bodyPr>
          <a:lstStyle/>
          <a:p>
            <a:pPr algn="l">
              <a:lnSpc>
                <a:spcPts val="4093"/>
              </a:lnSpc>
            </a:pPr>
            <a:r>
              <a:rPr lang="en-US" sz="2924" spc="137">
                <a:solidFill>
                  <a:srgbClr val="FFFFFF"/>
                </a:solidFill>
                <a:latin typeface="RQND Pro"/>
                <a:ea typeface="RQND Pro"/>
                <a:cs typeface="RQND Pro"/>
                <a:sym typeface="RQND Pro"/>
              </a:rPr>
              <a:t>Zapier</a:t>
            </a:r>
          </a:p>
        </p:txBody>
      </p:sp>
      <p:sp>
        <p:nvSpPr>
          <p:cNvPr name="TextBox 12" id="12"/>
          <p:cNvSpPr txBox="true"/>
          <p:nvPr/>
        </p:nvSpPr>
        <p:spPr>
          <a:xfrm rot="0">
            <a:off x="4846382" y="6176645"/>
            <a:ext cx="1742665" cy="497229"/>
          </a:xfrm>
          <a:prstGeom prst="rect">
            <a:avLst/>
          </a:prstGeom>
        </p:spPr>
        <p:txBody>
          <a:bodyPr anchor="t" rtlCol="false" tIns="0" lIns="0" bIns="0" rIns="0">
            <a:spAutoFit/>
          </a:bodyPr>
          <a:lstStyle/>
          <a:p>
            <a:pPr algn="l">
              <a:lnSpc>
                <a:spcPts val="4093"/>
              </a:lnSpc>
            </a:pPr>
            <a:r>
              <a:rPr lang="en-US" sz="2924" spc="137">
                <a:solidFill>
                  <a:srgbClr val="FFFFFF"/>
                </a:solidFill>
                <a:latin typeface="RQND Pro"/>
                <a:ea typeface="RQND Pro"/>
                <a:cs typeface="RQND Pro"/>
                <a:sym typeface="RQND Pro"/>
              </a:rPr>
              <a:t>Canva</a:t>
            </a:r>
          </a:p>
        </p:txBody>
      </p:sp>
      <p:sp>
        <p:nvSpPr>
          <p:cNvPr name="TextBox 13" id="13"/>
          <p:cNvSpPr txBox="true"/>
          <p:nvPr/>
        </p:nvSpPr>
        <p:spPr>
          <a:xfrm rot="0">
            <a:off x="4846382" y="6731023"/>
            <a:ext cx="3197030" cy="1895476"/>
          </a:xfrm>
          <a:prstGeom prst="rect">
            <a:avLst/>
          </a:prstGeom>
        </p:spPr>
        <p:txBody>
          <a:bodyPr anchor="t" rtlCol="false" tIns="0" lIns="0" bIns="0" rIns="0">
            <a:spAutoFit/>
          </a:bodyPr>
          <a:lstStyle/>
          <a:p>
            <a:pPr algn="l">
              <a:lnSpc>
                <a:spcPts val="3899"/>
              </a:lnSpc>
            </a:pPr>
            <a:r>
              <a:rPr lang="en-US" sz="1999" spc="93">
                <a:solidFill>
                  <a:srgbClr val="FFFFFF"/>
                </a:solidFill>
                <a:latin typeface="Canva Sans"/>
                <a:ea typeface="Canva Sans"/>
                <a:cs typeface="Canva Sans"/>
                <a:sym typeface="Canva Sans"/>
              </a:rPr>
              <a:t>Why:</a:t>
            </a:r>
          </a:p>
          <a:p>
            <a:pPr algn="l" marL="431797" indent="-215899" lvl="1">
              <a:lnSpc>
                <a:spcPts val="3899"/>
              </a:lnSpc>
              <a:buFont typeface="Arial"/>
              <a:buChar char="•"/>
            </a:pPr>
            <a:r>
              <a:rPr lang="en-US" sz="1999" spc="93">
                <a:solidFill>
                  <a:srgbClr val="FFFFFF"/>
                </a:solidFill>
                <a:latin typeface="Canva Sans"/>
                <a:ea typeface="Canva Sans"/>
                <a:cs typeface="Canva Sans"/>
                <a:sym typeface="Canva Sans"/>
              </a:rPr>
              <a:t>Why: Design + AI text = instant social content</a:t>
            </a:r>
          </a:p>
        </p:txBody>
      </p:sp>
      <p:sp>
        <p:nvSpPr>
          <p:cNvPr name="TextBox 14" id="14"/>
          <p:cNvSpPr txBox="true"/>
          <p:nvPr/>
        </p:nvSpPr>
        <p:spPr>
          <a:xfrm rot="0">
            <a:off x="11465382" y="6176645"/>
            <a:ext cx="1237784" cy="497229"/>
          </a:xfrm>
          <a:prstGeom prst="rect">
            <a:avLst/>
          </a:prstGeom>
        </p:spPr>
        <p:txBody>
          <a:bodyPr anchor="t" rtlCol="false" tIns="0" lIns="0" bIns="0" rIns="0">
            <a:spAutoFit/>
          </a:bodyPr>
          <a:lstStyle/>
          <a:p>
            <a:pPr algn="l">
              <a:lnSpc>
                <a:spcPts val="4093"/>
              </a:lnSpc>
            </a:pPr>
            <a:r>
              <a:rPr lang="en-US" sz="2924" spc="137">
                <a:solidFill>
                  <a:srgbClr val="FFFFFF"/>
                </a:solidFill>
                <a:latin typeface="RQND Pro"/>
                <a:ea typeface="RQND Pro"/>
                <a:cs typeface="RQND Pro"/>
                <a:sym typeface="RQND Pro"/>
              </a:rPr>
              <a:t>Wix</a:t>
            </a:r>
          </a:p>
        </p:txBody>
      </p:sp>
      <p:sp>
        <p:nvSpPr>
          <p:cNvPr name="TextBox 15" id="15"/>
          <p:cNvSpPr txBox="true"/>
          <p:nvPr/>
        </p:nvSpPr>
        <p:spPr>
          <a:xfrm rot="0">
            <a:off x="11465382" y="6683399"/>
            <a:ext cx="3228181" cy="1819276"/>
          </a:xfrm>
          <a:prstGeom prst="rect">
            <a:avLst/>
          </a:prstGeom>
        </p:spPr>
        <p:txBody>
          <a:bodyPr anchor="t" rtlCol="false" tIns="0" lIns="0" bIns="0" rIns="0">
            <a:spAutoFit/>
          </a:bodyPr>
          <a:lstStyle/>
          <a:p>
            <a:pPr algn="l">
              <a:lnSpc>
                <a:spcPts val="3899"/>
              </a:lnSpc>
            </a:pPr>
            <a:r>
              <a:rPr lang="en-US" sz="1999" spc="93">
                <a:solidFill>
                  <a:srgbClr val="FFFFFF"/>
                </a:solidFill>
                <a:latin typeface="Canva Sans"/>
                <a:ea typeface="Canva Sans"/>
                <a:cs typeface="Canva Sans"/>
                <a:sym typeface="Canva Sans"/>
              </a:rPr>
              <a:t>Why: </a:t>
            </a:r>
          </a:p>
          <a:p>
            <a:pPr algn="l" marL="431797" indent="-215899" lvl="1">
              <a:lnSpc>
                <a:spcPts val="3899"/>
              </a:lnSpc>
              <a:buFont typeface="Arial"/>
              <a:buChar char="•"/>
            </a:pPr>
            <a:r>
              <a:rPr lang="en-US" sz="1999" spc="93">
                <a:solidFill>
                  <a:srgbClr val="FFFFFF"/>
                </a:solidFill>
                <a:latin typeface="Canva Sans"/>
                <a:ea typeface="Canva Sans"/>
                <a:cs typeface="Canva Sans"/>
                <a:sym typeface="Canva Sans"/>
              </a:rPr>
              <a:t>Build AI-powered websites with ease</a:t>
            </a:r>
          </a:p>
          <a:p>
            <a:pPr algn="l">
              <a:lnSpc>
                <a:spcPts val="3119"/>
              </a:lnSpc>
            </a:pPr>
          </a:p>
        </p:txBody>
      </p:sp>
      <p:sp>
        <p:nvSpPr>
          <p:cNvPr name="Freeform 16" id="16"/>
          <p:cNvSpPr/>
          <p:nvPr/>
        </p:nvSpPr>
        <p:spPr>
          <a:xfrm flipH="false" flipV="false" rot="0">
            <a:off x="14990879" y="4083556"/>
            <a:ext cx="2590318" cy="2590318"/>
          </a:xfrm>
          <a:custGeom>
            <a:avLst/>
            <a:gdLst/>
            <a:ahLst/>
            <a:cxnLst/>
            <a:rect r="r" b="b" t="t" l="l"/>
            <a:pathLst>
              <a:path h="2590318" w="2590318">
                <a:moveTo>
                  <a:pt x="0" y="0"/>
                </a:moveTo>
                <a:lnTo>
                  <a:pt x="2590318" y="0"/>
                </a:lnTo>
                <a:lnTo>
                  <a:pt x="2590318" y="2590317"/>
                </a:lnTo>
                <a:lnTo>
                  <a:pt x="0" y="2590317"/>
                </a:lnTo>
                <a:lnTo>
                  <a:pt x="0" y="0"/>
                </a:lnTo>
                <a:close/>
              </a:path>
            </a:pathLst>
          </a:custGeom>
          <a:blipFill>
            <a:blip r:embed="rId6"/>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grpSp>
        <p:nvGrpSpPr>
          <p:cNvPr name="Group 3" id="3"/>
          <p:cNvGrpSpPr/>
          <p:nvPr/>
        </p:nvGrpSpPr>
        <p:grpSpPr>
          <a:xfrm rot="0">
            <a:off x="1670141" y="5143500"/>
            <a:ext cx="3517397" cy="4011316"/>
            <a:chOff x="0" y="0"/>
            <a:chExt cx="926393" cy="1056478"/>
          </a:xfrm>
        </p:grpSpPr>
        <p:sp>
          <p:nvSpPr>
            <p:cNvPr name="Freeform 4" id="4"/>
            <p:cNvSpPr/>
            <p:nvPr/>
          </p:nvSpPr>
          <p:spPr>
            <a:xfrm flipH="false" flipV="false" rot="0">
              <a:off x="0" y="0"/>
              <a:ext cx="926393" cy="1056478"/>
            </a:xfrm>
            <a:custGeom>
              <a:avLst/>
              <a:gdLst/>
              <a:ahLst/>
              <a:cxnLst/>
              <a:rect r="r" b="b" t="t" l="l"/>
              <a:pathLst>
                <a:path h="1056478" w="926393">
                  <a:moveTo>
                    <a:pt x="26412" y="0"/>
                  </a:moveTo>
                  <a:lnTo>
                    <a:pt x="899980" y="0"/>
                  </a:lnTo>
                  <a:cubicBezTo>
                    <a:pt x="914567" y="0"/>
                    <a:pt x="926393" y="11825"/>
                    <a:pt x="926393" y="26412"/>
                  </a:cubicBezTo>
                  <a:lnTo>
                    <a:pt x="926393" y="1030066"/>
                  </a:lnTo>
                  <a:cubicBezTo>
                    <a:pt x="926393" y="1044653"/>
                    <a:pt x="914567" y="1056478"/>
                    <a:pt x="899980" y="1056478"/>
                  </a:cubicBezTo>
                  <a:lnTo>
                    <a:pt x="26412" y="1056478"/>
                  </a:lnTo>
                  <a:cubicBezTo>
                    <a:pt x="11825" y="1056478"/>
                    <a:pt x="0" y="1044653"/>
                    <a:pt x="0" y="1030066"/>
                  </a:cubicBezTo>
                  <a:lnTo>
                    <a:pt x="0" y="26412"/>
                  </a:lnTo>
                  <a:cubicBezTo>
                    <a:pt x="0" y="11825"/>
                    <a:pt x="11825" y="0"/>
                    <a:pt x="26412" y="0"/>
                  </a:cubicBezTo>
                  <a:close/>
                </a:path>
              </a:pathLst>
            </a:custGeom>
            <a:solidFill>
              <a:srgbClr val="FFFFFF">
                <a:alpha val="22745"/>
              </a:srgbClr>
            </a:solidFill>
          </p:spPr>
        </p:sp>
        <p:sp>
          <p:nvSpPr>
            <p:cNvPr name="TextBox 5" id="5"/>
            <p:cNvSpPr txBox="true"/>
            <p:nvPr/>
          </p:nvSpPr>
          <p:spPr>
            <a:xfrm>
              <a:off x="0" y="-38100"/>
              <a:ext cx="926393" cy="1094578"/>
            </a:xfrm>
            <a:prstGeom prst="rect">
              <a:avLst/>
            </a:prstGeom>
          </p:spPr>
          <p:txBody>
            <a:bodyPr anchor="ctr" rtlCol="false" tIns="50800" lIns="50800" bIns="50800" rIns="50800"/>
            <a:lstStyle/>
            <a:p>
              <a:pPr algn="ctr">
                <a:lnSpc>
                  <a:spcPts val="2790"/>
                </a:lnSpc>
              </a:pPr>
            </a:p>
          </p:txBody>
        </p:sp>
      </p:grpSp>
      <p:grpSp>
        <p:nvGrpSpPr>
          <p:cNvPr name="Group 6" id="6"/>
          <p:cNvGrpSpPr/>
          <p:nvPr/>
        </p:nvGrpSpPr>
        <p:grpSpPr>
          <a:xfrm rot="0">
            <a:off x="5785362" y="5143500"/>
            <a:ext cx="3517397" cy="4011316"/>
            <a:chOff x="0" y="0"/>
            <a:chExt cx="926393" cy="1056478"/>
          </a:xfrm>
        </p:grpSpPr>
        <p:sp>
          <p:nvSpPr>
            <p:cNvPr name="Freeform 7" id="7"/>
            <p:cNvSpPr/>
            <p:nvPr/>
          </p:nvSpPr>
          <p:spPr>
            <a:xfrm flipH="false" flipV="false" rot="0">
              <a:off x="0" y="0"/>
              <a:ext cx="926393" cy="1056478"/>
            </a:xfrm>
            <a:custGeom>
              <a:avLst/>
              <a:gdLst/>
              <a:ahLst/>
              <a:cxnLst/>
              <a:rect r="r" b="b" t="t" l="l"/>
              <a:pathLst>
                <a:path h="1056478" w="926393">
                  <a:moveTo>
                    <a:pt x="26412" y="0"/>
                  </a:moveTo>
                  <a:lnTo>
                    <a:pt x="899980" y="0"/>
                  </a:lnTo>
                  <a:cubicBezTo>
                    <a:pt x="914567" y="0"/>
                    <a:pt x="926393" y="11825"/>
                    <a:pt x="926393" y="26412"/>
                  </a:cubicBezTo>
                  <a:lnTo>
                    <a:pt x="926393" y="1030066"/>
                  </a:lnTo>
                  <a:cubicBezTo>
                    <a:pt x="926393" y="1044653"/>
                    <a:pt x="914567" y="1056478"/>
                    <a:pt x="899980" y="1056478"/>
                  </a:cubicBezTo>
                  <a:lnTo>
                    <a:pt x="26412" y="1056478"/>
                  </a:lnTo>
                  <a:cubicBezTo>
                    <a:pt x="11825" y="1056478"/>
                    <a:pt x="0" y="1044653"/>
                    <a:pt x="0" y="1030066"/>
                  </a:cubicBezTo>
                  <a:lnTo>
                    <a:pt x="0" y="26412"/>
                  </a:lnTo>
                  <a:cubicBezTo>
                    <a:pt x="0" y="11825"/>
                    <a:pt x="11825" y="0"/>
                    <a:pt x="26412" y="0"/>
                  </a:cubicBezTo>
                  <a:close/>
                </a:path>
              </a:pathLst>
            </a:custGeom>
            <a:solidFill>
              <a:srgbClr val="FFFFFF">
                <a:alpha val="22745"/>
              </a:srgbClr>
            </a:solidFill>
          </p:spPr>
        </p:sp>
        <p:sp>
          <p:nvSpPr>
            <p:cNvPr name="TextBox 8" id="8"/>
            <p:cNvSpPr txBox="true"/>
            <p:nvPr/>
          </p:nvSpPr>
          <p:spPr>
            <a:xfrm>
              <a:off x="0" y="-38100"/>
              <a:ext cx="926393" cy="1094578"/>
            </a:xfrm>
            <a:prstGeom prst="rect">
              <a:avLst/>
            </a:prstGeom>
          </p:spPr>
          <p:txBody>
            <a:bodyPr anchor="ctr" rtlCol="false" tIns="50800" lIns="50800" bIns="50800" rIns="50800"/>
            <a:lstStyle/>
            <a:p>
              <a:pPr algn="ctr">
                <a:lnSpc>
                  <a:spcPts val="2790"/>
                </a:lnSpc>
              </a:pPr>
            </a:p>
          </p:txBody>
        </p:sp>
      </p:grpSp>
      <p:grpSp>
        <p:nvGrpSpPr>
          <p:cNvPr name="Group 9" id="9"/>
          <p:cNvGrpSpPr/>
          <p:nvPr/>
        </p:nvGrpSpPr>
        <p:grpSpPr>
          <a:xfrm rot="0">
            <a:off x="9901843" y="5143500"/>
            <a:ext cx="3517397" cy="4011316"/>
            <a:chOff x="0" y="0"/>
            <a:chExt cx="926393" cy="1056478"/>
          </a:xfrm>
        </p:grpSpPr>
        <p:sp>
          <p:nvSpPr>
            <p:cNvPr name="Freeform 10" id="10"/>
            <p:cNvSpPr/>
            <p:nvPr/>
          </p:nvSpPr>
          <p:spPr>
            <a:xfrm flipH="false" flipV="false" rot="0">
              <a:off x="0" y="0"/>
              <a:ext cx="926393" cy="1056478"/>
            </a:xfrm>
            <a:custGeom>
              <a:avLst/>
              <a:gdLst/>
              <a:ahLst/>
              <a:cxnLst/>
              <a:rect r="r" b="b" t="t" l="l"/>
              <a:pathLst>
                <a:path h="1056478" w="926393">
                  <a:moveTo>
                    <a:pt x="26412" y="0"/>
                  </a:moveTo>
                  <a:lnTo>
                    <a:pt x="899980" y="0"/>
                  </a:lnTo>
                  <a:cubicBezTo>
                    <a:pt x="914567" y="0"/>
                    <a:pt x="926393" y="11825"/>
                    <a:pt x="926393" y="26412"/>
                  </a:cubicBezTo>
                  <a:lnTo>
                    <a:pt x="926393" y="1030066"/>
                  </a:lnTo>
                  <a:cubicBezTo>
                    <a:pt x="926393" y="1044653"/>
                    <a:pt x="914567" y="1056478"/>
                    <a:pt x="899980" y="1056478"/>
                  </a:cubicBezTo>
                  <a:lnTo>
                    <a:pt x="26412" y="1056478"/>
                  </a:lnTo>
                  <a:cubicBezTo>
                    <a:pt x="11825" y="1056478"/>
                    <a:pt x="0" y="1044653"/>
                    <a:pt x="0" y="1030066"/>
                  </a:cubicBezTo>
                  <a:lnTo>
                    <a:pt x="0" y="26412"/>
                  </a:lnTo>
                  <a:cubicBezTo>
                    <a:pt x="0" y="11825"/>
                    <a:pt x="11825" y="0"/>
                    <a:pt x="26412" y="0"/>
                  </a:cubicBezTo>
                  <a:close/>
                </a:path>
              </a:pathLst>
            </a:custGeom>
            <a:solidFill>
              <a:srgbClr val="FFFFFF">
                <a:alpha val="22745"/>
              </a:srgbClr>
            </a:solidFill>
          </p:spPr>
        </p:sp>
        <p:sp>
          <p:nvSpPr>
            <p:cNvPr name="TextBox 11" id="11"/>
            <p:cNvSpPr txBox="true"/>
            <p:nvPr/>
          </p:nvSpPr>
          <p:spPr>
            <a:xfrm>
              <a:off x="0" y="-38100"/>
              <a:ext cx="926393" cy="1094578"/>
            </a:xfrm>
            <a:prstGeom prst="rect">
              <a:avLst/>
            </a:prstGeom>
          </p:spPr>
          <p:txBody>
            <a:bodyPr anchor="ctr" rtlCol="false" tIns="50800" lIns="50800" bIns="50800" rIns="50800"/>
            <a:lstStyle/>
            <a:p>
              <a:pPr algn="ctr">
                <a:lnSpc>
                  <a:spcPts val="2790"/>
                </a:lnSpc>
              </a:pPr>
            </a:p>
          </p:txBody>
        </p:sp>
      </p:grpSp>
      <p:grpSp>
        <p:nvGrpSpPr>
          <p:cNvPr name="Group 12" id="12"/>
          <p:cNvGrpSpPr/>
          <p:nvPr/>
        </p:nvGrpSpPr>
        <p:grpSpPr>
          <a:xfrm rot="0">
            <a:off x="14028787" y="5143500"/>
            <a:ext cx="3517397" cy="4011316"/>
            <a:chOff x="0" y="0"/>
            <a:chExt cx="926393" cy="1056478"/>
          </a:xfrm>
        </p:grpSpPr>
        <p:sp>
          <p:nvSpPr>
            <p:cNvPr name="Freeform 13" id="13"/>
            <p:cNvSpPr/>
            <p:nvPr/>
          </p:nvSpPr>
          <p:spPr>
            <a:xfrm flipH="false" flipV="false" rot="0">
              <a:off x="0" y="0"/>
              <a:ext cx="926393" cy="1056478"/>
            </a:xfrm>
            <a:custGeom>
              <a:avLst/>
              <a:gdLst/>
              <a:ahLst/>
              <a:cxnLst/>
              <a:rect r="r" b="b" t="t" l="l"/>
              <a:pathLst>
                <a:path h="1056478" w="926393">
                  <a:moveTo>
                    <a:pt x="26412" y="0"/>
                  </a:moveTo>
                  <a:lnTo>
                    <a:pt x="899980" y="0"/>
                  </a:lnTo>
                  <a:cubicBezTo>
                    <a:pt x="914567" y="0"/>
                    <a:pt x="926393" y="11825"/>
                    <a:pt x="926393" y="26412"/>
                  </a:cubicBezTo>
                  <a:lnTo>
                    <a:pt x="926393" y="1030066"/>
                  </a:lnTo>
                  <a:cubicBezTo>
                    <a:pt x="926393" y="1044653"/>
                    <a:pt x="914567" y="1056478"/>
                    <a:pt x="899980" y="1056478"/>
                  </a:cubicBezTo>
                  <a:lnTo>
                    <a:pt x="26412" y="1056478"/>
                  </a:lnTo>
                  <a:cubicBezTo>
                    <a:pt x="11825" y="1056478"/>
                    <a:pt x="0" y="1044653"/>
                    <a:pt x="0" y="1030066"/>
                  </a:cubicBezTo>
                  <a:lnTo>
                    <a:pt x="0" y="26412"/>
                  </a:lnTo>
                  <a:cubicBezTo>
                    <a:pt x="0" y="11825"/>
                    <a:pt x="11825" y="0"/>
                    <a:pt x="26412" y="0"/>
                  </a:cubicBezTo>
                  <a:close/>
                </a:path>
              </a:pathLst>
            </a:custGeom>
            <a:solidFill>
              <a:srgbClr val="FFFFFF">
                <a:alpha val="22745"/>
              </a:srgbClr>
            </a:solidFill>
          </p:spPr>
        </p:sp>
        <p:sp>
          <p:nvSpPr>
            <p:cNvPr name="TextBox 14" id="14"/>
            <p:cNvSpPr txBox="true"/>
            <p:nvPr/>
          </p:nvSpPr>
          <p:spPr>
            <a:xfrm>
              <a:off x="0" y="-38100"/>
              <a:ext cx="926393" cy="1094578"/>
            </a:xfrm>
            <a:prstGeom prst="rect">
              <a:avLst/>
            </a:prstGeom>
          </p:spPr>
          <p:txBody>
            <a:bodyPr anchor="ctr" rtlCol="false" tIns="50800" lIns="50800" bIns="50800" rIns="50800"/>
            <a:lstStyle/>
            <a:p>
              <a:pPr algn="ctr">
                <a:lnSpc>
                  <a:spcPts val="2790"/>
                </a:lnSpc>
              </a:pPr>
            </a:p>
          </p:txBody>
        </p:sp>
      </p:grpSp>
      <p:grpSp>
        <p:nvGrpSpPr>
          <p:cNvPr name="Group 15" id="15"/>
          <p:cNvGrpSpPr/>
          <p:nvPr/>
        </p:nvGrpSpPr>
        <p:grpSpPr>
          <a:xfrm rot="0">
            <a:off x="1865462" y="5419345"/>
            <a:ext cx="3126754" cy="995798"/>
            <a:chOff x="0" y="0"/>
            <a:chExt cx="823507" cy="262268"/>
          </a:xfrm>
        </p:grpSpPr>
        <p:sp>
          <p:nvSpPr>
            <p:cNvPr name="Freeform 16" id="16"/>
            <p:cNvSpPr/>
            <p:nvPr/>
          </p:nvSpPr>
          <p:spPr>
            <a:xfrm flipH="false" flipV="false" rot="0">
              <a:off x="0" y="0"/>
              <a:ext cx="823507" cy="262268"/>
            </a:xfrm>
            <a:custGeom>
              <a:avLst/>
              <a:gdLst/>
              <a:ahLst/>
              <a:cxnLst/>
              <a:rect r="r" b="b" t="t" l="l"/>
              <a:pathLst>
                <a:path h="262268" w="823507">
                  <a:moveTo>
                    <a:pt x="29712" y="0"/>
                  </a:moveTo>
                  <a:lnTo>
                    <a:pt x="793795" y="0"/>
                  </a:lnTo>
                  <a:cubicBezTo>
                    <a:pt x="810205" y="0"/>
                    <a:pt x="823507" y="13303"/>
                    <a:pt x="823507" y="29712"/>
                  </a:cubicBezTo>
                  <a:lnTo>
                    <a:pt x="823507" y="232555"/>
                  </a:lnTo>
                  <a:cubicBezTo>
                    <a:pt x="823507" y="240436"/>
                    <a:pt x="820377" y="247993"/>
                    <a:pt x="814805" y="253565"/>
                  </a:cubicBezTo>
                  <a:cubicBezTo>
                    <a:pt x="809233" y="259137"/>
                    <a:pt x="801675" y="262268"/>
                    <a:pt x="793795" y="262268"/>
                  </a:cubicBezTo>
                  <a:lnTo>
                    <a:pt x="29712" y="262268"/>
                  </a:lnTo>
                  <a:cubicBezTo>
                    <a:pt x="13303" y="262268"/>
                    <a:pt x="0" y="248965"/>
                    <a:pt x="0" y="232555"/>
                  </a:cubicBezTo>
                  <a:lnTo>
                    <a:pt x="0" y="29712"/>
                  </a:lnTo>
                  <a:cubicBezTo>
                    <a:pt x="0" y="13303"/>
                    <a:pt x="13303" y="0"/>
                    <a:pt x="29712" y="0"/>
                  </a:cubicBezTo>
                  <a:close/>
                </a:path>
              </a:pathLst>
            </a:custGeom>
            <a:gradFill rotWithShape="true">
              <a:gsLst>
                <a:gs pos="0">
                  <a:srgbClr val="595D6B">
                    <a:alpha val="100000"/>
                  </a:srgbClr>
                </a:gs>
                <a:gs pos="100000">
                  <a:srgbClr val="000000">
                    <a:alpha val="100000"/>
                  </a:srgbClr>
                </a:gs>
              </a:gsLst>
              <a:lin ang="5400000"/>
            </a:gradFill>
          </p:spPr>
        </p:sp>
        <p:sp>
          <p:nvSpPr>
            <p:cNvPr name="TextBox 17" id="17"/>
            <p:cNvSpPr txBox="true"/>
            <p:nvPr/>
          </p:nvSpPr>
          <p:spPr>
            <a:xfrm>
              <a:off x="0" y="-38100"/>
              <a:ext cx="823507" cy="300368"/>
            </a:xfrm>
            <a:prstGeom prst="rect">
              <a:avLst/>
            </a:prstGeom>
          </p:spPr>
          <p:txBody>
            <a:bodyPr anchor="ctr" rtlCol="false" tIns="50800" lIns="50800" bIns="50800" rIns="50800"/>
            <a:lstStyle/>
            <a:p>
              <a:pPr algn="ctr">
                <a:lnSpc>
                  <a:spcPts val="2790"/>
                </a:lnSpc>
              </a:pPr>
            </a:p>
          </p:txBody>
        </p:sp>
      </p:grpSp>
      <p:grpSp>
        <p:nvGrpSpPr>
          <p:cNvPr name="Group 18" id="18"/>
          <p:cNvGrpSpPr/>
          <p:nvPr/>
        </p:nvGrpSpPr>
        <p:grpSpPr>
          <a:xfrm rot="0">
            <a:off x="5980684" y="5419345"/>
            <a:ext cx="3126754" cy="995798"/>
            <a:chOff x="0" y="0"/>
            <a:chExt cx="823507" cy="262268"/>
          </a:xfrm>
        </p:grpSpPr>
        <p:sp>
          <p:nvSpPr>
            <p:cNvPr name="Freeform 19" id="19"/>
            <p:cNvSpPr/>
            <p:nvPr/>
          </p:nvSpPr>
          <p:spPr>
            <a:xfrm flipH="false" flipV="false" rot="0">
              <a:off x="0" y="0"/>
              <a:ext cx="823507" cy="262268"/>
            </a:xfrm>
            <a:custGeom>
              <a:avLst/>
              <a:gdLst/>
              <a:ahLst/>
              <a:cxnLst/>
              <a:rect r="r" b="b" t="t" l="l"/>
              <a:pathLst>
                <a:path h="262268" w="823507">
                  <a:moveTo>
                    <a:pt x="29712" y="0"/>
                  </a:moveTo>
                  <a:lnTo>
                    <a:pt x="793795" y="0"/>
                  </a:lnTo>
                  <a:cubicBezTo>
                    <a:pt x="810205" y="0"/>
                    <a:pt x="823507" y="13303"/>
                    <a:pt x="823507" y="29712"/>
                  </a:cubicBezTo>
                  <a:lnTo>
                    <a:pt x="823507" y="232555"/>
                  </a:lnTo>
                  <a:cubicBezTo>
                    <a:pt x="823507" y="240436"/>
                    <a:pt x="820377" y="247993"/>
                    <a:pt x="814805" y="253565"/>
                  </a:cubicBezTo>
                  <a:cubicBezTo>
                    <a:pt x="809233" y="259137"/>
                    <a:pt x="801675" y="262268"/>
                    <a:pt x="793795" y="262268"/>
                  </a:cubicBezTo>
                  <a:lnTo>
                    <a:pt x="29712" y="262268"/>
                  </a:lnTo>
                  <a:cubicBezTo>
                    <a:pt x="13303" y="262268"/>
                    <a:pt x="0" y="248965"/>
                    <a:pt x="0" y="232555"/>
                  </a:cubicBezTo>
                  <a:lnTo>
                    <a:pt x="0" y="29712"/>
                  </a:lnTo>
                  <a:cubicBezTo>
                    <a:pt x="0" y="13303"/>
                    <a:pt x="13303" y="0"/>
                    <a:pt x="29712" y="0"/>
                  </a:cubicBezTo>
                  <a:close/>
                </a:path>
              </a:pathLst>
            </a:custGeom>
            <a:gradFill rotWithShape="true">
              <a:gsLst>
                <a:gs pos="0">
                  <a:srgbClr val="595D6B">
                    <a:alpha val="100000"/>
                  </a:srgbClr>
                </a:gs>
                <a:gs pos="100000">
                  <a:srgbClr val="000000">
                    <a:alpha val="100000"/>
                  </a:srgbClr>
                </a:gs>
              </a:gsLst>
              <a:lin ang="5400000"/>
            </a:gradFill>
          </p:spPr>
        </p:sp>
        <p:sp>
          <p:nvSpPr>
            <p:cNvPr name="TextBox 20" id="20"/>
            <p:cNvSpPr txBox="true"/>
            <p:nvPr/>
          </p:nvSpPr>
          <p:spPr>
            <a:xfrm>
              <a:off x="0" y="-38100"/>
              <a:ext cx="823507" cy="300368"/>
            </a:xfrm>
            <a:prstGeom prst="rect">
              <a:avLst/>
            </a:prstGeom>
          </p:spPr>
          <p:txBody>
            <a:bodyPr anchor="ctr" rtlCol="false" tIns="50800" lIns="50800" bIns="50800" rIns="50800"/>
            <a:lstStyle/>
            <a:p>
              <a:pPr algn="ctr">
                <a:lnSpc>
                  <a:spcPts val="2790"/>
                </a:lnSpc>
              </a:pPr>
            </a:p>
          </p:txBody>
        </p:sp>
      </p:grpSp>
      <p:grpSp>
        <p:nvGrpSpPr>
          <p:cNvPr name="Group 21" id="21"/>
          <p:cNvGrpSpPr/>
          <p:nvPr/>
        </p:nvGrpSpPr>
        <p:grpSpPr>
          <a:xfrm rot="0">
            <a:off x="10097164" y="5419345"/>
            <a:ext cx="3126754" cy="995798"/>
            <a:chOff x="0" y="0"/>
            <a:chExt cx="823507" cy="262268"/>
          </a:xfrm>
        </p:grpSpPr>
        <p:sp>
          <p:nvSpPr>
            <p:cNvPr name="Freeform 22" id="22"/>
            <p:cNvSpPr/>
            <p:nvPr/>
          </p:nvSpPr>
          <p:spPr>
            <a:xfrm flipH="false" flipV="false" rot="0">
              <a:off x="0" y="0"/>
              <a:ext cx="823507" cy="262268"/>
            </a:xfrm>
            <a:custGeom>
              <a:avLst/>
              <a:gdLst/>
              <a:ahLst/>
              <a:cxnLst/>
              <a:rect r="r" b="b" t="t" l="l"/>
              <a:pathLst>
                <a:path h="262268" w="823507">
                  <a:moveTo>
                    <a:pt x="29712" y="0"/>
                  </a:moveTo>
                  <a:lnTo>
                    <a:pt x="793795" y="0"/>
                  </a:lnTo>
                  <a:cubicBezTo>
                    <a:pt x="810205" y="0"/>
                    <a:pt x="823507" y="13303"/>
                    <a:pt x="823507" y="29712"/>
                  </a:cubicBezTo>
                  <a:lnTo>
                    <a:pt x="823507" y="232555"/>
                  </a:lnTo>
                  <a:cubicBezTo>
                    <a:pt x="823507" y="240436"/>
                    <a:pt x="820377" y="247993"/>
                    <a:pt x="814805" y="253565"/>
                  </a:cubicBezTo>
                  <a:cubicBezTo>
                    <a:pt x="809233" y="259137"/>
                    <a:pt x="801675" y="262268"/>
                    <a:pt x="793795" y="262268"/>
                  </a:cubicBezTo>
                  <a:lnTo>
                    <a:pt x="29712" y="262268"/>
                  </a:lnTo>
                  <a:cubicBezTo>
                    <a:pt x="13303" y="262268"/>
                    <a:pt x="0" y="248965"/>
                    <a:pt x="0" y="232555"/>
                  </a:cubicBezTo>
                  <a:lnTo>
                    <a:pt x="0" y="29712"/>
                  </a:lnTo>
                  <a:cubicBezTo>
                    <a:pt x="0" y="13303"/>
                    <a:pt x="13303" y="0"/>
                    <a:pt x="29712" y="0"/>
                  </a:cubicBezTo>
                  <a:close/>
                </a:path>
              </a:pathLst>
            </a:custGeom>
            <a:gradFill rotWithShape="true">
              <a:gsLst>
                <a:gs pos="0">
                  <a:srgbClr val="595D6B">
                    <a:alpha val="100000"/>
                  </a:srgbClr>
                </a:gs>
                <a:gs pos="100000">
                  <a:srgbClr val="000000">
                    <a:alpha val="100000"/>
                  </a:srgbClr>
                </a:gs>
              </a:gsLst>
              <a:lin ang="5400000"/>
            </a:gradFill>
          </p:spPr>
        </p:sp>
        <p:sp>
          <p:nvSpPr>
            <p:cNvPr name="TextBox 23" id="23"/>
            <p:cNvSpPr txBox="true"/>
            <p:nvPr/>
          </p:nvSpPr>
          <p:spPr>
            <a:xfrm>
              <a:off x="0" y="-38100"/>
              <a:ext cx="823507" cy="300368"/>
            </a:xfrm>
            <a:prstGeom prst="rect">
              <a:avLst/>
            </a:prstGeom>
          </p:spPr>
          <p:txBody>
            <a:bodyPr anchor="ctr" rtlCol="false" tIns="50800" lIns="50800" bIns="50800" rIns="50800"/>
            <a:lstStyle/>
            <a:p>
              <a:pPr algn="ctr">
                <a:lnSpc>
                  <a:spcPts val="2790"/>
                </a:lnSpc>
              </a:pPr>
            </a:p>
          </p:txBody>
        </p:sp>
      </p:grpSp>
      <p:grpSp>
        <p:nvGrpSpPr>
          <p:cNvPr name="Group 24" id="24"/>
          <p:cNvGrpSpPr/>
          <p:nvPr/>
        </p:nvGrpSpPr>
        <p:grpSpPr>
          <a:xfrm rot="0">
            <a:off x="14224108" y="5419345"/>
            <a:ext cx="3126754" cy="995798"/>
            <a:chOff x="0" y="0"/>
            <a:chExt cx="823507" cy="262268"/>
          </a:xfrm>
        </p:grpSpPr>
        <p:sp>
          <p:nvSpPr>
            <p:cNvPr name="Freeform 25" id="25"/>
            <p:cNvSpPr/>
            <p:nvPr/>
          </p:nvSpPr>
          <p:spPr>
            <a:xfrm flipH="false" flipV="false" rot="0">
              <a:off x="0" y="0"/>
              <a:ext cx="823507" cy="262268"/>
            </a:xfrm>
            <a:custGeom>
              <a:avLst/>
              <a:gdLst/>
              <a:ahLst/>
              <a:cxnLst/>
              <a:rect r="r" b="b" t="t" l="l"/>
              <a:pathLst>
                <a:path h="262268" w="823507">
                  <a:moveTo>
                    <a:pt x="29712" y="0"/>
                  </a:moveTo>
                  <a:lnTo>
                    <a:pt x="793795" y="0"/>
                  </a:lnTo>
                  <a:cubicBezTo>
                    <a:pt x="810205" y="0"/>
                    <a:pt x="823507" y="13303"/>
                    <a:pt x="823507" y="29712"/>
                  </a:cubicBezTo>
                  <a:lnTo>
                    <a:pt x="823507" y="232555"/>
                  </a:lnTo>
                  <a:cubicBezTo>
                    <a:pt x="823507" y="240436"/>
                    <a:pt x="820377" y="247993"/>
                    <a:pt x="814805" y="253565"/>
                  </a:cubicBezTo>
                  <a:cubicBezTo>
                    <a:pt x="809233" y="259137"/>
                    <a:pt x="801675" y="262268"/>
                    <a:pt x="793795" y="262268"/>
                  </a:cubicBezTo>
                  <a:lnTo>
                    <a:pt x="29712" y="262268"/>
                  </a:lnTo>
                  <a:cubicBezTo>
                    <a:pt x="13303" y="262268"/>
                    <a:pt x="0" y="248965"/>
                    <a:pt x="0" y="232555"/>
                  </a:cubicBezTo>
                  <a:lnTo>
                    <a:pt x="0" y="29712"/>
                  </a:lnTo>
                  <a:cubicBezTo>
                    <a:pt x="0" y="13303"/>
                    <a:pt x="13303" y="0"/>
                    <a:pt x="29712" y="0"/>
                  </a:cubicBezTo>
                  <a:close/>
                </a:path>
              </a:pathLst>
            </a:custGeom>
            <a:gradFill rotWithShape="true">
              <a:gsLst>
                <a:gs pos="0">
                  <a:srgbClr val="595D6B">
                    <a:alpha val="100000"/>
                  </a:srgbClr>
                </a:gs>
                <a:gs pos="100000">
                  <a:srgbClr val="000000">
                    <a:alpha val="100000"/>
                  </a:srgbClr>
                </a:gs>
              </a:gsLst>
              <a:lin ang="5400000"/>
            </a:gradFill>
          </p:spPr>
        </p:sp>
        <p:sp>
          <p:nvSpPr>
            <p:cNvPr name="TextBox 26" id="26"/>
            <p:cNvSpPr txBox="true"/>
            <p:nvPr/>
          </p:nvSpPr>
          <p:spPr>
            <a:xfrm>
              <a:off x="0" y="-38100"/>
              <a:ext cx="823507" cy="300368"/>
            </a:xfrm>
            <a:prstGeom prst="rect">
              <a:avLst/>
            </a:prstGeom>
          </p:spPr>
          <p:txBody>
            <a:bodyPr anchor="ctr" rtlCol="false" tIns="50800" lIns="50800" bIns="50800" rIns="50800"/>
            <a:lstStyle/>
            <a:p>
              <a:pPr algn="ctr">
                <a:lnSpc>
                  <a:spcPts val="2790"/>
                </a:lnSpc>
              </a:pPr>
            </a:p>
          </p:txBody>
        </p:sp>
      </p:grpSp>
      <p:grpSp>
        <p:nvGrpSpPr>
          <p:cNvPr name="Group 27" id="27"/>
          <p:cNvGrpSpPr/>
          <p:nvPr/>
        </p:nvGrpSpPr>
        <p:grpSpPr>
          <a:xfrm rot="0">
            <a:off x="1660668" y="2857727"/>
            <a:ext cx="3526869" cy="1990982"/>
            <a:chOff x="0" y="0"/>
            <a:chExt cx="546404" cy="308455"/>
          </a:xfrm>
        </p:grpSpPr>
        <p:sp>
          <p:nvSpPr>
            <p:cNvPr name="Freeform 28" id="28"/>
            <p:cNvSpPr/>
            <p:nvPr/>
          </p:nvSpPr>
          <p:spPr>
            <a:xfrm flipH="false" flipV="false" rot="0">
              <a:off x="0" y="0"/>
              <a:ext cx="546404" cy="308455"/>
            </a:xfrm>
            <a:custGeom>
              <a:avLst/>
              <a:gdLst/>
              <a:ahLst/>
              <a:cxnLst/>
              <a:rect r="r" b="b" t="t" l="l"/>
              <a:pathLst>
                <a:path h="308455" w="546404">
                  <a:moveTo>
                    <a:pt x="30732" y="0"/>
                  </a:moveTo>
                  <a:lnTo>
                    <a:pt x="515673" y="0"/>
                  </a:lnTo>
                  <a:cubicBezTo>
                    <a:pt x="532645" y="0"/>
                    <a:pt x="546404" y="13759"/>
                    <a:pt x="546404" y="30732"/>
                  </a:cubicBezTo>
                  <a:lnTo>
                    <a:pt x="546404" y="277723"/>
                  </a:lnTo>
                  <a:cubicBezTo>
                    <a:pt x="546404" y="294696"/>
                    <a:pt x="532645" y="308455"/>
                    <a:pt x="515673" y="308455"/>
                  </a:cubicBezTo>
                  <a:lnTo>
                    <a:pt x="30732" y="308455"/>
                  </a:lnTo>
                  <a:cubicBezTo>
                    <a:pt x="13759" y="308455"/>
                    <a:pt x="0" y="294696"/>
                    <a:pt x="0" y="277723"/>
                  </a:cubicBezTo>
                  <a:lnTo>
                    <a:pt x="0" y="30732"/>
                  </a:lnTo>
                  <a:cubicBezTo>
                    <a:pt x="0" y="13759"/>
                    <a:pt x="13759" y="0"/>
                    <a:pt x="30732" y="0"/>
                  </a:cubicBezTo>
                  <a:close/>
                </a:path>
              </a:pathLst>
            </a:custGeom>
            <a:blipFill>
              <a:blip r:embed="rId3"/>
              <a:stretch>
                <a:fillRect l="0" t="-6021" r="0" b="-6021"/>
              </a:stretch>
            </a:blipFill>
          </p:spPr>
        </p:sp>
      </p:grpSp>
      <p:grpSp>
        <p:nvGrpSpPr>
          <p:cNvPr name="Group 29" id="29"/>
          <p:cNvGrpSpPr/>
          <p:nvPr/>
        </p:nvGrpSpPr>
        <p:grpSpPr>
          <a:xfrm rot="0">
            <a:off x="5785362" y="2857727"/>
            <a:ext cx="3526869" cy="1990982"/>
            <a:chOff x="0" y="0"/>
            <a:chExt cx="546404" cy="308455"/>
          </a:xfrm>
        </p:grpSpPr>
        <p:sp>
          <p:nvSpPr>
            <p:cNvPr name="Freeform 30" id="30"/>
            <p:cNvSpPr/>
            <p:nvPr/>
          </p:nvSpPr>
          <p:spPr>
            <a:xfrm flipH="false" flipV="false" rot="0">
              <a:off x="0" y="0"/>
              <a:ext cx="546404" cy="308455"/>
            </a:xfrm>
            <a:custGeom>
              <a:avLst/>
              <a:gdLst/>
              <a:ahLst/>
              <a:cxnLst/>
              <a:rect r="r" b="b" t="t" l="l"/>
              <a:pathLst>
                <a:path h="308455" w="546404">
                  <a:moveTo>
                    <a:pt x="30732" y="0"/>
                  </a:moveTo>
                  <a:lnTo>
                    <a:pt x="515673" y="0"/>
                  </a:lnTo>
                  <a:cubicBezTo>
                    <a:pt x="532645" y="0"/>
                    <a:pt x="546404" y="13759"/>
                    <a:pt x="546404" y="30732"/>
                  </a:cubicBezTo>
                  <a:lnTo>
                    <a:pt x="546404" y="277723"/>
                  </a:lnTo>
                  <a:cubicBezTo>
                    <a:pt x="546404" y="294696"/>
                    <a:pt x="532645" y="308455"/>
                    <a:pt x="515673" y="308455"/>
                  </a:cubicBezTo>
                  <a:lnTo>
                    <a:pt x="30732" y="308455"/>
                  </a:lnTo>
                  <a:cubicBezTo>
                    <a:pt x="13759" y="308455"/>
                    <a:pt x="0" y="294696"/>
                    <a:pt x="0" y="277723"/>
                  </a:cubicBezTo>
                  <a:lnTo>
                    <a:pt x="0" y="30732"/>
                  </a:lnTo>
                  <a:cubicBezTo>
                    <a:pt x="0" y="13759"/>
                    <a:pt x="13759" y="0"/>
                    <a:pt x="30732" y="0"/>
                  </a:cubicBezTo>
                  <a:close/>
                </a:path>
              </a:pathLst>
            </a:custGeom>
            <a:blipFill>
              <a:blip r:embed="rId4"/>
              <a:stretch>
                <a:fillRect l="0" t="-10006" r="0" b="-10006"/>
              </a:stretch>
            </a:blipFill>
          </p:spPr>
        </p:sp>
      </p:grpSp>
      <p:grpSp>
        <p:nvGrpSpPr>
          <p:cNvPr name="Group 31" id="31"/>
          <p:cNvGrpSpPr/>
          <p:nvPr/>
        </p:nvGrpSpPr>
        <p:grpSpPr>
          <a:xfrm rot="0">
            <a:off x="9892370" y="2857727"/>
            <a:ext cx="3526869" cy="1990982"/>
            <a:chOff x="0" y="0"/>
            <a:chExt cx="546404" cy="308455"/>
          </a:xfrm>
        </p:grpSpPr>
        <p:sp>
          <p:nvSpPr>
            <p:cNvPr name="Freeform 32" id="32"/>
            <p:cNvSpPr/>
            <p:nvPr/>
          </p:nvSpPr>
          <p:spPr>
            <a:xfrm flipH="false" flipV="false" rot="0">
              <a:off x="0" y="0"/>
              <a:ext cx="546404" cy="308455"/>
            </a:xfrm>
            <a:custGeom>
              <a:avLst/>
              <a:gdLst/>
              <a:ahLst/>
              <a:cxnLst/>
              <a:rect r="r" b="b" t="t" l="l"/>
              <a:pathLst>
                <a:path h="308455" w="546404">
                  <a:moveTo>
                    <a:pt x="30732" y="0"/>
                  </a:moveTo>
                  <a:lnTo>
                    <a:pt x="515673" y="0"/>
                  </a:lnTo>
                  <a:cubicBezTo>
                    <a:pt x="532645" y="0"/>
                    <a:pt x="546404" y="13759"/>
                    <a:pt x="546404" y="30732"/>
                  </a:cubicBezTo>
                  <a:lnTo>
                    <a:pt x="546404" y="277723"/>
                  </a:lnTo>
                  <a:cubicBezTo>
                    <a:pt x="546404" y="294696"/>
                    <a:pt x="532645" y="308455"/>
                    <a:pt x="515673" y="308455"/>
                  </a:cubicBezTo>
                  <a:lnTo>
                    <a:pt x="30732" y="308455"/>
                  </a:lnTo>
                  <a:cubicBezTo>
                    <a:pt x="13759" y="308455"/>
                    <a:pt x="0" y="294696"/>
                    <a:pt x="0" y="277723"/>
                  </a:cubicBezTo>
                  <a:lnTo>
                    <a:pt x="0" y="30732"/>
                  </a:lnTo>
                  <a:cubicBezTo>
                    <a:pt x="0" y="13759"/>
                    <a:pt x="13759" y="0"/>
                    <a:pt x="30732" y="0"/>
                  </a:cubicBezTo>
                  <a:close/>
                </a:path>
              </a:pathLst>
            </a:custGeom>
            <a:blipFill>
              <a:blip r:embed="rId5"/>
              <a:stretch>
                <a:fillRect l="0" t="-9010" r="0" b="-9010"/>
              </a:stretch>
            </a:blipFill>
          </p:spPr>
        </p:sp>
      </p:grpSp>
      <p:grpSp>
        <p:nvGrpSpPr>
          <p:cNvPr name="Group 33" id="33"/>
          <p:cNvGrpSpPr/>
          <p:nvPr/>
        </p:nvGrpSpPr>
        <p:grpSpPr>
          <a:xfrm rot="0">
            <a:off x="14019315" y="2857727"/>
            <a:ext cx="3526869" cy="1990982"/>
            <a:chOff x="0" y="0"/>
            <a:chExt cx="546404" cy="308455"/>
          </a:xfrm>
        </p:grpSpPr>
        <p:sp>
          <p:nvSpPr>
            <p:cNvPr name="Freeform 34" id="34"/>
            <p:cNvSpPr/>
            <p:nvPr/>
          </p:nvSpPr>
          <p:spPr>
            <a:xfrm flipH="false" flipV="false" rot="0">
              <a:off x="0" y="0"/>
              <a:ext cx="546404" cy="308455"/>
            </a:xfrm>
            <a:custGeom>
              <a:avLst/>
              <a:gdLst/>
              <a:ahLst/>
              <a:cxnLst/>
              <a:rect r="r" b="b" t="t" l="l"/>
              <a:pathLst>
                <a:path h="308455" w="546404">
                  <a:moveTo>
                    <a:pt x="30732" y="0"/>
                  </a:moveTo>
                  <a:lnTo>
                    <a:pt x="515673" y="0"/>
                  </a:lnTo>
                  <a:cubicBezTo>
                    <a:pt x="532645" y="0"/>
                    <a:pt x="546404" y="13759"/>
                    <a:pt x="546404" y="30732"/>
                  </a:cubicBezTo>
                  <a:lnTo>
                    <a:pt x="546404" y="277723"/>
                  </a:lnTo>
                  <a:cubicBezTo>
                    <a:pt x="546404" y="294696"/>
                    <a:pt x="532645" y="308455"/>
                    <a:pt x="515673" y="308455"/>
                  </a:cubicBezTo>
                  <a:lnTo>
                    <a:pt x="30732" y="308455"/>
                  </a:lnTo>
                  <a:cubicBezTo>
                    <a:pt x="13759" y="308455"/>
                    <a:pt x="0" y="294696"/>
                    <a:pt x="0" y="277723"/>
                  </a:cubicBezTo>
                  <a:lnTo>
                    <a:pt x="0" y="30732"/>
                  </a:lnTo>
                  <a:cubicBezTo>
                    <a:pt x="0" y="13759"/>
                    <a:pt x="13759" y="0"/>
                    <a:pt x="30732" y="0"/>
                  </a:cubicBezTo>
                  <a:close/>
                </a:path>
              </a:pathLst>
            </a:custGeom>
            <a:blipFill>
              <a:blip r:embed="rId6"/>
              <a:stretch>
                <a:fillRect l="0" t="-38571" r="0" b="-38571"/>
              </a:stretch>
            </a:blipFill>
          </p:spPr>
        </p:sp>
      </p:grpSp>
      <p:sp>
        <p:nvSpPr>
          <p:cNvPr name="TextBox 35" id="35"/>
          <p:cNvSpPr txBox="true"/>
          <p:nvPr/>
        </p:nvSpPr>
        <p:spPr>
          <a:xfrm rot="0">
            <a:off x="2903566" y="890292"/>
            <a:ext cx="12480868" cy="2272235"/>
          </a:xfrm>
          <a:prstGeom prst="rect">
            <a:avLst/>
          </a:prstGeom>
        </p:spPr>
        <p:txBody>
          <a:bodyPr anchor="t" rtlCol="false" tIns="0" lIns="0" bIns="0" rIns="0">
            <a:spAutoFit/>
          </a:bodyPr>
          <a:lstStyle/>
          <a:p>
            <a:pPr algn="ctr">
              <a:lnSpc>
                <a:spcPts val="6008"/>
              </a:lnSpc>
            </a:pPr>
            <a:r>
              <a:rPr lang="en-US" sz="4291" spc="201">
                <a:solidFill>
                  <a:srgbClr val="FFFFFF"/>
                </a:solidFill>
                <a:latin typeface="RQND Pro"/>
                <a:ea typeface="RQND Pro"/>
                <a:cs typeface="RQND Pro"/>
                <a:sym typeface="RQND Pro"/>
              </a:rPr>
              <a:t>Step 3 – Practice Daily Use Cases</a:t>
            </a:r>
          </a:p>
          <a:p>
            <a:pPr algn="ctr">
              <a:lnSpc>
                <a:spcPts val="6008"/>
              </a:lnSpc>
            </a:pPr>
          </a:p>
          <a:p>
            <a:pPr algn="ctr">
              <a:lnSpc>
                <a:spcPts val="6008"/>
              </a:lnSpc>
            </a:pPr>
          </a:p>
        </p:txBody>
      </p:sp>
      <p:sp>
        <p:nvSpPr>
          <p:cNvPr name="Freeform 36" id="36"/>
          <p:cNvSpPr/>
          <p:nvPr/>
        </p:nvSpPr>
        <p:spPr>
          <a:xfrm flipH="false" flipV="false" rot="-5400000">
            <a:off x="15912010" y="-727864"/>
            <a:ext cx="1913382" cy="4114800"/>
          </a:xfrm>
          <a:custGeom>
            <a:avLst/>
            <a:gdLst/>
            <a:ahLst/>
            <a:cxnLst/>
            <a:rect r="r" b="b" t="t" l="l"/>
            <a:pathLst>
              <a:path h="4114800" w="1913382">
                <a:moveTo>
                  <a:pt x="0" y="0"/>
                </a:moveTo>
                <a:lnTo>
                  <a:pt x="1913382" y="0"/>
                </a:lnTo>
                <a:lnTo>
                  <a:pt x="191338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7" id="37"/>
          <p:cNvSpPr txBox="true"/>
          <p:nvPr/>
        </p:nvSpPr>
        <p:spPr>
          <a:xfrm rot="0">
            <a:off x="2179988" y="6841901"/>
            <a:ext cx="2497703" cy="1645285"/>
          </a:xfrm>
          <a:prstGeom prst="rect">
            <a:avLst/>
          </a:prstGeom>
        </p:spPr>
        <p:txBody>
          <a:bodyPr anchor="t" rtlCol="false" tIns="0" lIns="0" bIns="0" rIns="0">
            <a:spAutoFit/>
          </a:bodyPr>
          <a:lstStyle/>
          <a:p>
            <a:pPr algn="ctr">
              <a:lnSpc>
                <a:spcPts val="2239"/>
              </a:lnSpc>
            </a:pPr>
            <a:r>
              <a:rPr lang="en-US" sz="1599" spc="75">
                <a:solidFill>
                  <a:srgbClr val="FFFFFF"/>
                </a:solidFill>
                <a:latin typeface="Canva Sans"/>
                <a:ea typeface="Canva Sans"/>
                <a:cs typeface="Canva Sans"/>
                <a:sym typeface="Canva Sans"/>
              </a:rPr>
              <a:t>Use GPT to draft professional messages or social updates that match your tone and audience style.</a:t>
            </a:r>
          </a:p>
          <a:p>
            <a:pPr algn="ctr">
              <a:lnSpc>
                <a:spcPts val="2239"/>
              </a:lnSpc>
            </a:pPr>
          </a:p>
        </p:txBody>
      </p:sp>
      <p:sp>
        <p:nvSpPr>
          <p:cNvPr name="TextBox 38" id="38"/>
          <p:cNvSpPr txBox="true"/>
          <p:nvPr/>
        </p:nvSpPr>
        <p:spPr>
          <a:xfrm rot="0">
            <a:off x="6295209" y="6841901"/>
            <a:ext cx="2497703" cy="1645285"/>
          </a:xfrm>
          <a:prstGeom prst="rect">
            <a:avLst/>
          </a:prstGeom>
        </p:spPr>
        <p:txBody>
          <a:bodyPr anchor="t" rtlCol="false" tIns="0" lIns="0" bIns="0" rIns="0">
            <a:spAutoFit/>
          </a:bodyPr>
          <a:lstStyle/>
          <a:p>
            <a:pPr algn="ctr">
              <a:lnSpc>
                <a:spcPts val="2239"/>
              </a:lnSpc>
            </a:pPr>
            <a:r>
              <a:rPr lang="en-US" sz="1599" spc="75">
                <a:solidFill>
                  <a:srgbClr val="FFFFFF"/>
                </a:solidFill>
                <a:latin typeface="Canva Sans"/>
                <a:ea typeface="Canva Sans"/>
                <a:cs typeface="Canva Sans"/>
                <a:sym typeface="Canva Sans"/>
              </a:rPr>
              <a:t>Quickly extract key insights from documents or meeting notes without reading every word.</a:t>
            </a:r>
          </a:p>
          <a:p>
            <a:pPr algn="ctr">
              <a:lnSpc>
                <a:spcPts val="2239"/>
              </a:lnSpc>
            </a:pPr>
          </a:p>
        </p:txBody>
      </p:sp>
      <p:sp>
        <p:nvSpPr>
          <p:cNvPr name="TextBox 39" id="39"/>
          <p:cNvSpPr txBox="true"/>
          <p:nvPr/>
        </p:nvSpPr>
        <p:spPr>
          <a:xfrm rot="0">
            <a:off x="10411690" y="6841901"/>
            <a:ext cx="2497703" cy="1645285"/>
          </a:xfrm>
          <a:prstGeom prst="rect">
            <a:avLst/>
          </a:prstGeom>
        </p:spPr>
        <p:txBody>
          <a:bodyPr anchor="t" rtlCol="false" tIns="0" lIns="0" bIns="0" rIns="0">
            <a:spAutoFit/>
          </a:bodyPr>
          <a:lstStyle/>
          <a:p>
            <a:pPr algn="ctr">
              <a:lnSpc>
                <a:spcPts val="2239"/>
              </a:lnSpc>
            </a:pPr>
            <a:r>
              <a:rPr lang="en-US" sz="1599" spc="75">
                <a:solidFill>
                  <a:srgbClr val="FFFFFF"/>
                </a:solidFill>
                <a:latin typeface="Canva Sans"/>
                <a:ea typeface="Canva Sans"/>
                <a:cs typeface="Canva Sans"/>
                <a:sym typeface="Canva Sans"/>
              </a:rPr>
              <a:t>Let GPT organize your weekly tasks, write agendas, or create content outlines from your notes.</a:t>
            </a:r>
          </a:p>
          <a:p>
            <a:pPr algn="ctr">
              <a:lnSpc>
                <a:spcPts val="2239"/>
              </a:lnSpc>
            </a:pPr>
          </a:p>
        </p:txBody>
      </p:sp>
      <p:sp>
        <p:nvSpPr>
          <p:cNvPr name="TextBox 40" id="40"/>
          <p:cNvSpPr txBox="true"/>
          <p:nvPr/>
        </p:nvSpPr>
        <p:spPr>
          <a:xfrm rot="0">
            <a:off x="14538634" y="6841901"/>
            <a:ext cx="2497703" cy="1645285"/>
          </a:xfrm>
          <a:prstGeom prst="rect">
            <a:avLst/>
          </a:prstGeom>
        </p:spPr>
        <p:txBody>
          <a:bodyPr anchor="t" rtlCol="false" tIns="0" lIns="0" bIns="0" rIns="0">
            <a:spAutoFit/>
          </a:bodyPr>
          <a:lstStyle/>
          <a:p>
            <a:pPr algn="ctr">
              <a:lnSpc>
                <a:spcPts val="2239"/>
              </a:lnSpc>
            </a:pPr>
            <a:r>
              <a:rPr lang="en-US" sz="1599" spc="75">
                <a:solidFill>
                  <a:srgbClr val="FFFFFF"/>
                </a:solidFill>
                <a:latin typeface="Canva Sans"/>
                <a:ea typeface="Canva Sans"/>
                <a:cs typeface="Canva Sans"/>
                <a:sym typeface="Canva Sans"/>
              </a:rPr>
              <a:t>Generate fresh, tailored content ideas for your niche using current trends or past audience data.</a:t>
            </a:r>
          </a:p>
          <a:p>
            <a:pPr algn="ctr">
              <a:lnSpc>
                <a:spcPts val="2239"/>
              </a:lnSpc>
            </a:pPr>
          </a:p>
        </p:txBody>
      </p:sp>
      <p:sp>
        <p:nvSpPr>
          <p:cNvPr name="TextBox 41" id="41"/>
          <p:cNvSpPr txBox="true"/>
          <p:nvPr/>
        </p:nvSpPr>
        <p:spPr>
          <a:xfrm rot="0">
            <a:off x="2167691" y="5533102"/>
            <a:ext cx="2522296" cy="1416050"/>
          </a:xfrm>
          <a:prstGeom prst="rect">
            <a:avLst/>
          </a:prstGeom>
        </p:spPr>
        <p:txBody>
          <a:bodyPr anchor="t" rtlCol="false" tIns="0" lIns="0" bIns="0" rIns="0">
            <a:spAutoFit/>
          </a:bodyPr>
          <a:lstStyle/>
          <a:p>
            <a:pPr algn="ctr">
              <a:lnSpc>
                <a:spcPts val="2800"/>
              </a:lnSpc>
            </a:pPr>
            <a:r>
              <a:rPr lang="en-US" sz="2000" spc="94">
                <a:solidFill>
                  <a:srgbClr val="FFFFFF"/>
                </a:solidFill>
                <a:latin typeface="RQND Pro"/>
                <a:ea typeface="RQND Pro"/>
                <a:cs typeface="RQND Pro"/>
                <a:sym typeface="RQND Pro"/>
              </a:rPr>
              <a:t>Wri</a:t>
            </a:r>
            <a:r>
              <a:rPr lang="en-US" sz="2000" spc="94">
                <a:solidFill>
                  <a:srgbClr val="FFFFFF"/>
                </a:solidFill>
                <a:latin typeface="RQND Pro"/>
                <a:ea typeface="RQND Pro"/>
                <a:cs typeface="RQND Pro"/>
                <a:sym typeface="RQND Pro"/>
              </a:rPr>
              <a:t>te emails or LinkedIn posts</a:t>
            </a:r>
          </a:p>
          <a:p>
            <a:pPr algn="ctr">
              <a:lnSpc>
                <a:spcPts val="2800"/>
              </a:lnSpc>
            </a:pPr>
          </a:p>
          <a:p>
            <a:pPr algn="ctr">
              <a:lnSpc>
                <a:spcPts val="2800"/>
              </a:lnSpc>
            </a:pPr>
          </a:p>
        </p:txBody>
      </p:sp>
      <p:sp>
        <p:nvSpPr>
          <p:cNvPr name="TextBox 42" id="42"/>
          <p:cNvSpPr txBox="true"/>
          <p:nvPr/>
        </p:nvSpPr>
        <p:spPr>
          <a:xfrm rot="0">
            <a:off x="6295209" y="5533102"/>
            <a:ext cx="2497703" cy="1416050"/>
          </a:xfrm>
          <a:prstGeom prst="rect">
            <a:avLst/>
          </a:prstGeom>
        </p:spPr>
        <p:txBody>
          <a:bodyPr anchor="t" rtlCol="false" tIns="0" lIns="0" bIns="0" rIns="0">
            <a:spAutoFit/>
          </a:bodyPr>
          <a:lstStyle/>
          <a:p>
            <a:pPr algn="ctr">
              <a:lnSpc>
                <a:spcPts val="2800"/>
              </a:lnSpc>
            </a:pPr>
            <a:r>
              <a:rPr lang="en-US" sz="2000" spc="94">
                <a:solidFill>
                  <a:srgbClr val="FFFFFF"/>
                </a:solidFill>
                <a:latin typeface="RQND Pro"/>
                <a:ea typeface="RQND Pro"/>
                <a:cs typeface="RQND Pro"/>
                <a:sym typeface="RQND Pro"/>
              </a:rPr>
              <a:t>Summarize PDFs </a:t>
            </a:r>
            <a:r>
              <a:rPr lang="en-US" sz="2000" spc="94">
                <a:solidFill>
                  <a:srgbClr val="FFFFFF"/>
                </a:solidFill>
                <a:latin typeface="RQND Pro"/>
                <a:ea typeface="RQND Pro"/>
                <a:cs typeface="RQND Pro"/>
                <a:sym typeface="RQND Pro"/>
              </a:rPr>
              <a:t>or notes</a:t>
            </a:r>
          </a:p>
          <a:p>
            <a:pPr algn="ctr">
              <a:lnSpc>
                <a:spcPts val="2800"/>
              </a:lnSpc>
            </a:pPr>
          </a:p>
          <a:p>
            <a:pPr algn="ctr">
              <a:lnSpc>
                <a:spcPts val="2800"/>
              </a:lnSpc>
            </a:pPr>
          </a:p>
        </p:txBody>
      </p:sp>
      <p:sp>
        <p:nvSpPr>
          <p:cNvPr name="TextBox 43" id="43"/>
          <p:cNvSpPr txBox="true"/>
          <p:nvPr/>
        </p:nvSpPr>
        <p:spPr>
          <a:xfrm rot="0">
            <a:off x="10092428" y="5533102"/>
            <a:ext cx="3126754" cy="1416050"/>
          </a:xfrm>
          <a:prstGeom prst="rect">
            <a:avLst/>
          </a:prstGeom>
        </p:spPr>
        <p:txBody>
          <a:bodyPr anchor="t" rtlCol="false" tIns="0" lIns="0" bIns="0" rIns="0">
            <a:spAutoFit/>
          </a:bodyPr>
          <a:lstStyle/>
          <a:p>
            <a:pPr algn="ctr">
              <a:lnSpc>
                <a:spcPts val="2800"/>
              </a:lnSpc>
            </a:pPr>
            <a:r>
              <a:rPr lang="en-US" sz="2000" spc="94">
                <a:solidFill>
                  <a:srgbClr val="FFFFFF"/>
                </a:solidFill>
                <a:latin typeface="RQND Pro"/>
                <a:ea typeface="RQND Pro"/>
                <a:cs typeface="RQND Pro"/>
                <a:sym typeface="RQND Pro"/>
              </a:rPr>
              <a:t>Plan yo</a:t>
            </a:r>
            <a:r>
              <a:rPr lang="en-US" sz="2000" spc="94">
                <a:solidFill>
                  <a:srgbClr val="FFFFFF"/>
                </a:solidFill>
                <a:latin typeface="RQND Pro"/>
                <a:ea typeface="RQND Pro"/>
                <a:cs typeface="RQND Pro"/>
                <a:sym typeface="RQND Pro"/>
              </a:rPr>
              <a:t>ur week or scripts</a:t>
            </a:r>
          </a:p>
          <a:p>
            <a:pPr algn="ctr">
              <a:lnSpc>
                <a:spcPts val="2800"/>
              </a:lnSpc>
            </a:pPr>
          </a:p>
          <a:p>
            <a:pPr algn="ctr">
              <a:lnSpc>
                <a:spcPts val="2800"/>
              </a:lnSpc>
            </a:pPr>
          </a:p>
        </p:txBody>
      </p:sp>
      <p:sp>
        <p:nvSpPr>
          <p:cNvPr name="TextBox 44" id="44"/>
          <p:cNvSpPr txBox="true"/>
          <p:nvPr/>
        </p:nvSpPr>
        <p:spPr>
          <a:xfrm rot="0">
            <a:off x="14315671" y="5533102"/>
            <a:ext cx="2943629" cy="1416050"/>
          </a:xfrm>
          <a:prstGeom prst="rect">
            <a:avLst/>
          </a:prstGeom>
        </p:spPr>
        <p:txBody>
          <a:bodyPr anchor="t" rtlCol="false" tIns="0" lIns="0" bIns="0" rIns="0">
            <a:spAutoFit/>
          </a:bodyPr>
          <a:lstStyle/>
          <a:p>
            <a:pPr algn="ctr">
              <a:lnSpc>
                <a:spcPts val="2800"/>
              </a:lnSpc>
            </a:pPr>
            <a:r>
              <a:rPr lang="en-US" sz="2000" spc="94">
                <a:solidFill>
                  <a:srgbClr val="FFFFFF"/>
                </a:solidFill>
                <a:latin typeface="RQND Pro"/>
                <a:ea typeface="RQND Pro"/>
                <a:cs typeface="RQND Pro"/>
                <a:sym typeface="RQND Pro"/>
              </a:rPr>
              <a:t>B</a:t>
            </a:r>
            <a:r>
              <a:rPr lang="en-US" sz="2000" spc="94">
                <a:solidFill>
                  <a:srgbClr val="FFFFFF"/>
                </a:solidFill>
                <a:latin typeface="RQND Pro"/>
                <a:ea typeface="RQND Pro"/>
                <a:cs typeface="RQND Pro"/>
                <a:sym typeface="RQND Pro"/>
              </a:rPr>
              <a:t>rainstorm social or blog ideas</a:t>
            </a:r>
          </a:p>
          <a:p>
            <a:pPr algn="ctr">
              <a:lnSpc>
                <a:spcPts val="2800"/>
              </a:lnSpc>
            </a:pPr>
          </a:p>
          <a:p>
            <a:pPr algn="ctr">
              <a:lnSpc>
                <a:spcPts val="2800"/>
              </a:lnSpc>
            </a:pPr>
          </a:p>
        </p:txBody>
      </p:sp>
      <p:sp>
        <p:nvSpPr>
          <p:cNvPr name="TextBox 45" id="45"/>
          <p:cNvSpPr txBox="true"/>
          <p:nvPr/>
        </p:nvSpPr>
        <p:spPr>
          <a:xfrm rot="0">
            <a:off x="3493068" y="1666466"/>
            <a:ext cx="10599689" cy="448311"/>
          </a:xfrm>
          <a:prstGeom prst="rect">
            <a:avLst/>
          </a:prstGeom>
        </p:spPr>
        <p:txBody>
          <a:bodyPr anchor="t" rtlCol="false" tIns="0" lIns="0" bIns="0" rIns="0">
            <a:spAutoFit/>
          </a:bodyPr>
          <a:lstStyle/>
          <a:p>
            <a:pPr algn="ctr">
              <a:lnSpc>
                <a:spcPts val="3639"/>
              </a:lnSpc>
            </a:pPr>
            <a:r>
              <a:rPr lang="en-US" sz="2599" spc="122">
                <a:solidFill>
                  <a:srgbClr val="FFFFFF"/>
                </a:solidFill>
                <a:latin typeface="Canva Sans"/>
                <a:ea typeface="Canva Sans"/>
                <a:cs typeface="Canva Sans"/>
                <a:sym typeface="Canva Sans"/>
              </a:rPr>
              <a:t>Use It Like a Real Assistant </a:t>
            </a:r>
          </a:p>
        </p:txBody>
      </p:sp>
      <p:sp>
        <p:nvSpPr>
          <p:cNvPr name="Freeform 46" id="46"/>
          <p:cNvSpPr/>
          <p:nvPr/>
        </p:nvSpPr>
        <p:spPr>
          <a:xfrm flipH="false" flipV="false" rot="0">
            <a:off x="833785" y="267409"/>
            <a:ext cx="2590318" cy="2590318"/>
          </a:xfrm>
          <a:custGeom>
            <a:avLst/>
            <a:gdLst/>
            <a:ahLst/>
            <a:cxnLst/>
            <a:rect r="r" b="b" t="t" l="l"/>
            <a:pathLst>
              <a:path h="2590318" w="2590318">
                <a:moveTo>
                  <a:pt x="0" y="0"/>
                </a:moveTo>
                <a:lnTo>
                  <a:pt x="2590318" y="0"/>
                </a:lnTo>
                <a:lnTo>
                  <a:pt x="2590318" y="2590318"/>
                </a:lnTo>
                <a:lnTo>
                  <a:pt x="0" y="2590318"/>
                </a:lnTo>
                <a:lnTo>
                  <a:pt x="0" y="0"/>
                </a:lnTo>
                <a:close/>
              </a:path>
            </a:pathLst>
          </a:custGeom>
          <a:blipFill>
            <a:blip r:embed="rId9"/>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grpSp>
        <p:nvGrpSpPr>
          <p:cNvPr name="Group 3" id="3"/>
          <p:cNvGrpSpPr/>
          <p:nvPr/>
        </p:nvGrpSpPr>
        <p:grpSpPr>
          <a:xfrm rot="0">
            <a:off x="720621" y="2611707"/>
            <a:ext cx="11208035" cy="1528867"/>
            <a:chOff x="0" y="0"/>
            <a:chExt cx="2951910" cy="402665"/>
          </a:xfrm>
        </p:grpSpPr>
        <p:sp>
          <p:nvSpPr>
            <p:cNvPr name="Freeform 4" id="4"/>
            <p:cNvSpPr/>
            <p:nvPr/>
          </p:nvSpPr>
          <p:spPr>
            <a:xfrm flipH="false" flipV="false" rot="0">
              <a:off x="0" y="0"/>
              <a:ext cx="2951911" cy="402665"/>
            </a:xfrm>
            <a:custGeom>
              <a:avLst/>
              <a:gdLst/>
              <a:ahLst/>
              <a:cxnLst/>
              <a:rect r="r" b="b" t="t" l="l"/>
              <a:pathLst>
                <a:path h="402665" w="2951911">
                  <a:moveTo>
                    <a:pt x="11052" y="0"/>
                  </a:moveTo>
                  <a:lnTo>
                    <a:pt x="2940858" y="0"/>
                  </a:lnTo>
                  <a:cubicBezTo>
                    <a:pt x="2943790" y="0"/>
                    <a:pt x="2946601" y="1164"/>
                    <a:pt x="2948674" y="3237"/>
                  </a:cubicBezTo>
                  <a:cubicBezTo>
                    <a:pt x="2950746" y="5310"/>
                    <a:pt x="2951911" y="8121"/>
                    <a:pt x="2951911" y="11052"/>
                  </a:cubicBezTo>
                  <a:lnTo>
                    <a:pt x="2951911" y="391613"/>
                  </a:lnTo>
                  <a:cubicBezTo>
                    <a:pt x="2951911" y="397716"/>
                    <a:pt x="2946962" y="402665"/>
                    <a:pt x="2940858" y="402665"/>
                  </a:cubicBezTo>
                  <a:lnTo>
                    <a:pt x="11052" y="402665"/>
                  </a:lnTo>
                  <a:cubicBezTo>
                    <a:pt x="4948" y="402665"/>
                    <a:pt x="0" y="397716"/>
                    <a:pt x="0" y="391613"/>
                  </a:cubicBezTo>
                  <a:lnTo>
                    <a:pt x="0" y="11052"/>
                  </a:lnTo>
                  <a:cubicBezTo>
                    <a:pt x="0" y="4948"/>
                    <a:pt x="4948" y="0"/>
                    <a:pt x="11052" y="0"/>
                  </a:cubicBezTo>
                  <a:close/>
                </a:path>
              </a:pathLst>
            </a:custGeom>
            <a:gradFill rotWithShape="true">
              <a:gsLst>
                <a:gs pos="0">
                  <a:srgbClr val="6D7486">
                    <a:alpha val="100000"/>
                  </a:srgbClr>
                </a:gs>
                <a:gs pos="100000">
                  <a:srgbClr val="0A0D13">
                    <a:alpha val="100000"/>
                  </a:srgbClr>
                </a:gs>
              </a:gsLst>
              <a:lin ang="5400000"/>
            </a:gradFill>
            <a:ln w="38100" cap="sq">
              <a:solidFill>
                <a:srgbClr val="F7F7F8"/>
              </a:solidFill>
              <a:prstDash val="solid"/>
              <a:miter/>
            </a:ln>
          </p:spPr>
        </p:sp>
        <p:sp>
          <p:nvSpPr>
            <p:cNvPr name="TextBox 5" id="5"/>
            <p:cNvSpPr txBox="true"/>
            <p:nvPr/>
          </p:nvSpPr>
          <p:spPr>
            <a:xfrm>
              <a:off x="0" y="-47625"/>
              <a:ext cx="2951910" cy="450290"/>
            </a:xfrm>
            <a:prstGeom prst="rect">
              <a:avLst/>
            </a:prstGeom>
          </p:spPr>
          <p:txBody>
            <a:bodyPr anchor="ctr" rtlCol="false" tIns="50800" lIns="50800" bIns="50800" rIns="50800"/>
            <a:lstStyle/>
            <a:p>
              <a:pPr algn="ctr">
                <a:lnSpc>
                  <a:spcPts val="3368"/>
                </a:lnSpc>
              </a:pPr>
            </a:p>
          </p:txBody>
        </p:sp>
      </p:grpSp>
      <p:grpSp>
        <p:nvGrpSpPr>
          <p:cNvPr name="Group 6" id="6"/>
          <p:cNvGrpSpPr/>
          <p:nvPr/>
        </p:nvGrpSpPr>
        <p:grpSpPr>
          <a:xfrm rot="0">
            <a:off x="720621" y="4336362"/>
            <a:ext cx="11208035" cy="1614276"/>
            <a:chOff x="0" y="0"/>
            <a:chExt cx="2951910" cy="425159"/>
          </a:xfrm>
        </p:grpSpPr>
        <p:sp>
          <p:nvSpPr>
            <p:cNvPr name="Freeform 7" id="7"/>
            <p:cNvSpPr/>
            <p:nvPr/>
          </p:nvSpPr>
          <p:spPr>
            <a:xfrm flipH="false" flipV="false" rot="0">
              <a:off x="0" y="0"/>
              <a:ext cx="2951911" cy="425159"/>
            </a:xfrm>
            <a:custGeom>
              <a:avLst/>
              <a:gdLst/>
              <a:ahLst/>
              <a:cxnLst/>
              <a:rect r="r" b="b" t="t" l="l"/>
              <a:pathLst>
                <a:path h="425159" w="2951911">
                  <a:moveTo>
                    <a:pt x="11052" y="0"/>
                  </a:moveTo>
                  <a:lnTo>
                    <a:pt x="2940858" y="0"/>
                  </a:lnTo>
                  <a:cubicBezTo>
                    <a:pt x="2943790" y="0"/>
                    <a:pt x="2946601" y="1164"/>
                    <a:pt x="2948674" y="3237"/>
                  </a:cubicBezTo>
                  <a:cubicBezTo>
                    <a:pt x="2950746" y="5310"/>
                    <a:pt x="2951911" y="8121"/>
                    <a:pt x="2951911" y="11052"/>
                  </a:cubicBezTo>
                  <a:lnTo>
                    <a:pt x="2951911" y="414107"/>
                  </a:lnTo>
                  <a:cubicBezTo>
                    <a:pt x="2951911" y="420211"/>
                    <a:pt x="2946962" y="425159"/>
                    <a:pt x="2940858" y="425159"/>
                  </a:cubicBezTo>
                  <a:lnTo>
                    <a:pt x="11052" y="425159"/>
                  </a:lnTo>
                  <a:cubicBezTo>
                    <a:pt x="4948" y="425159"/>
                    <a:pt x="0" y="420211"/>
                    <a:pt x="0" y="414107"/>
                  </a:cubicBezTo>
                  <a:lnTo>
                    <a:pt x="0" y="11052"/>
                  </a:lnTo>
                  <a:cubicBezTo>
                    <a:pt x="0" y="4948"/>
                    <a:pt x="4948" y="0"/>
                    <a:pt x="11052" y="0"/>
                  </a:cubicBezTo>
                  <a:close/>
                </a:path>
              </a:pathLst>
            </a:custGeom>
            <a:gradFill rotWithShape="true">
              <a:gsLst>
                <a:gs pos="0">
                  <a:srgbClr val="6D7486">
                    <a:alpha val="100000"/>
                  </a:srgbClr>
                </a:gs>
                <a:gs pos="100000">
                  <a:srgbClr val="0A0D13">
                    <a:alpha val="100000"/>
                  </a:srgbClr>
                </a:gs>
              </a:gsLst>
              <a:lin ang="5400000"/>
            </a:gradFill>
            <a:ln w="38100" cap="sq">
              <a:solidFill>
                <a:srgbClr val="F7F7F8"/>
              </a:solidFill>
              <a:prstDash val="solid"/>
              <a:miter/>
            </a:ln>
          </p:spPr>
        </p:sp>
        <p:sp>
          <p:nvSpPr>
            <p:cNvPr name="TextBox 8" id="8"/>
            <p:cNvSpPr txBox="true"/>
            <p:nvPr/>
          </p:nvSpPr>
          <p:spPr>
            <a:xfrm>
              <a:off x="0" y="-47625"/>
              <a:ext cx="2951910" cy="472784"/>
            </a:xfrm>
            <a:prstGeom prst="rect">
              <a:avLst/>
            </a:prstGeom>
          </p:spPr>
          <p:txBody>
            <a:bodyPr anchor="ctr" rtlCol="false" tIns="50800" lIns="50800" bIns="50800" rIns="50800"/>
            <a:lstStyle/>
            <a:p>
              <a:pPr algn="ctr">
                <a:lnSpc>
                  <a:spcPts val="3368"/>
                </a:lnSpc>
              </a:pPr>
            </a:p>
          </p:txBody>
        </p:sp>
      </p:grpSp>
      <p:grpSp>
        <p:nvGrpSpPr>
          <p:cNvPr name="Group 9" id="9"/>
          <p:cNvGrpSpPr/>
          <p:nvPr/>
        </p:nvGrpSpPr>
        <p:grpSpPr>
          <a:xfrm rot="0">
            <a:off x="562041" y="2288180"/>
            <a:ext cx="15954391" cy="47625"/>
            <a:chOff x="0" y="0"/>
            <a:chExt cx="4201980" cy="12543"/>
          </a:xfrm>
        </p:grpSpPr>
        <p:sp>
          <p:nvSpPr>
            <p:cNvPr name="Freeform 10" id="10"/>
            <p:cNvSpPr/>
            <p:nvPr/>
          </p:nvSpPr>
          <p:spPr>
            <a:xfrm flipH="false" flipV="false" rot="0">
              <a:off x="0" y="0"/>
              <a:ext cx="4201980" cy="12543"/>
            </a:xfrm>
            <a:custGeom>
              <a:avLst/>
              <a:gdLst/>
              <a:ahLst/>
              <a:cxnLst/>
              <a:rect r="r" b="b" t="t" l="l"/>
              <a:pathLst>
                <a:path h="12543" w="4201980">
                  <a:moveTo>
                    <a:pt x="0" y="0"/>
                  </a:moveTo>
                  <a:lnTo>
                    <a:pt x="4201980" y="0"/>
                  </a:lnTo>
                  <a:lnTo>
                    <a:pt x="4201980" y="12543"/>
                  </a:lnTo>
                  <a:lnTo>
                    <a:pt x="0" y="12543"/>
                  </a:lnTo>
                  <a:close/>
                </a:path>
              </a:pathLst>
            </a:custGeom>
            <a:gradFill rotWithShape="true">
              <a:gsLst>
                <a:gs pos="0">
                  <a:srgbClr val="595D6B">
                    <a:alpha val="100000"/>
                  </a:srgbClr>
                </a:gs>
                <a:gs pos="100000">
                  <a:srgbClr val="000000">
                    <a:alpha val="100000"/>
                  </a:srgbClr>
                </a:gs>
              </a:gsLst>
              <a:lin ang="5400000"/>
            </a:gradFill>
          </p:spPr>
        </p:sp>
        <p:sp>
          <p:nvSpPr>
            <p:cNvPr name="TextBox 11" id="11"/>
            <p:cNvSpPr txBox="true"/>
            <p:nvPr/>
          </p:nvSpPr>
          <p:spPr>
            <a:xfrm>
              <a:off x="0" y="-47625"/>
              <a:ext cx="4201980" cy="60168"/>
            </a:xfrm>
            <a:prstGeom prst="rect">
              <a:avLst/>
            </a:prstGeom>
          </p:spPr>
          <p:txBody>
            <a:bodyPr anchor="ctr" rtlCol="false" tIns="50800" lIns="50800" bIns="50800" rIns="50800"/>
            <a:lstStyle/>
            <a:p>
              <a:pPr algn="ctr">
                <a:lnSpc>
                  <a:spcPts val="3368"/>
                </a:lnSpc>
              </a:pPr>
            </a:p>
          </p:txBody>
        </p:sp>
      </p:grpSp>
      <p:sp>
        <p:nvSpPr>
          <p:cNvPr name="TextBox 12" id="12"/>
          <p:cNvSpPr txBox="true"/>
          <p:nvPr/>
        </p:nvSpPr>
        <p:spPr>
          <a:xfrm rot="0">
            <a:off x="375011" y="551615"/>
            <a:ext cx="15954391" cy="2060092"/>
          </a:xfrm>
          <a:prstGeom prst="rect">
            <a:avLst/>
          </a:prstGeom>
        </p:spPr>
        <p:txBody>
          <a:bodyPr anchor="t" rtlCol="false" tIns="0" lIns="0" bIns="0" rIns="0">
            <a:spAutoFit/>
          </a:bodyPr>
          <a:lstStyle/>
          <a:p>
            <a:pPr algn="l">
              <a:lnSpc>
                <a:spcPts val="8108"/>
              </a:lnSpc>
            </a:pPr>
            <a:r>
              <a:rPr lang="en-US" sz="6399">
                <a:solidFill>
                  <a:srgbClr val="FFFFFF"/>
                </a:solidFill>
                <a:latin typeface="RQND Pro Medium"/>
                <a:ea typeface="RQND Pro Medium"/>
                <a:cs typeface="RQND Pro Medium"/>
                <a:sym typeface="RQND Pro Medium"/>
              </a:rPr>
              <a:t>Step 4 – Build Your First Workflow</a:t>
            </a:r>
          </a:p>
          <a:p>
            <a:pPr algn="l">
              <a:lnSpc>
                <a:spcPts val="8108"/>
              </a:lnSpc>
            </a:pPr>
          </a:p>
        </p:txBody>
      </p:sp>
      <p:sp>
        <p:nvSpPr>
          <p:cNvPr name="Freeform 13" id="13"/>
          <p:cNvSpPr/>
          <p:nvPr/>
        </p:nvSpPr>
        <p:spPr>
          <a:xfrm flipH="true" flipV="false" rot="-10800000">
            <a:off x="14791727" y="47391"/>
            <a:ext cx="3449410" cy="3412042"/>
          </a:xfrm>
          <a:custGeom>
            <a:avLst/>
            <a:gdLst/>
            <a:ahLst/>
            <a:cxnLst/>
            <a:rect r="r" b="b" t="t" l="l"/>
            <a:pathLst>
              <a:path h="3412042" w="3449410">
                <a:moveTo>
                  <a:pt x="3449410" y="0"/>
                </a:moveTo>
                <a:lnTo>
                  <a:pt x="0" y="0"/>
                </a:lnTo>
                <a:lnTo>
                  <a:pt x="0" y="3412041"/>
                </a:lnTo>
                <a:lnTo>
                  <a:pt x="3449410" y="3412041"/>
                </a:lnTo>
                <a:lnTo>
                  <a:pt x="344941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720621" y="6158193"/>
            <a:ext cx="11208035" cy="1469390"/>
            <a:chOff x="0" y="0"/>
            <a:chExt cx="2951910" cy="387000"/>
          </a:xfrm>
        </p:grpSpPr>
        <p:sp>
          <p:nvSpPr>
            <p:cNvPr name="Freeform 15" id="15"/>
            <p:cNvSpPr/>
            <p:nvPr/>
          </p:nvSpPr>
          <p:spPr>
            <a:xfrm flipH="false" flipV="false" rot="0">
              <a:off x="0" y="0"/>
              <a:ext cx="2951911" cy="387000"/>
            </a:xfrm>
            <a:custGeom>
              <a:avLst/>
              <a:gdLst/>
              <a:ahLst/>
              <a:cxnLst/>
              <a:rect r="r" b="b" t="t" l="l"/>
              <a:pathLst>
                <a:path h="387000" w="2951911">
                  <a:moveTo>
                    <a:pt x="11052" y="0"/>
                  </a:moveTo>
                  <a:lnTo>
                    <a:pt x="2940858" y="0"/>
                  </a:lnTo>
                  <a:cubicBezTo>
                    <a:pt x="2943790" y="0"/>
                    <a:pt x="2946601" y="1164"/>
                    <a:pt x="2948674" y="3237"/>
                  </a:cubicBezTo>
                  <a:cubicBezTo>
                    <a:pt x="2950746" y="5310"/>
                    <a:pt x="2951911" y="8121"/>
                    <a:pt x="2951911" y="11052"/>
                  </a:cubicBezTo>
                  <a:lnTo>
                    <a:pt x="2951911" y="375948"/>
                  </a:lnTo>
                  <a:cubicBezTo>
                    <a:pt x="2951911" y="382052"/>
                    <a:pt x="2946962" y="387000"/>
                    <a:pt x="2940858" y="387000"/>
                  </a:cubicBezTo>
                  <a:lnTo>
                    <a:pt x="11052" y="387000"/>
                  </a:lnTo>
                  <a:cubicBezTo>
                    <a:pt x="4948" y="387000"/>
                    <a:pt x="0" y="382052"/>
                    <a:pt x="0" y="375948"/>
                  </a:cubicBezTo>
                  <a:lnTo>
                    <a:pt x="0" y="11052"/>
                  </a:lnTo>
                  <a:cubicBezTo>
                    <a:pt x="0" y="4948"/>
                    <a:pt x="4948" y="0"/>
                    <a:pt x="11052" y="0"/>
                  </a:cubicBezTo>
                  <a:close/>
                </a:path>
              </a:pathLst>
            </a:custGeom>
            <a:gradFill rotWithShape="true">
              <a:gsLst>
                <a:gs pos="0">
                  <a:srgbClr val="6D7486">
                    <a:alpha val="100000"/>
                  </a:srgbClr>
                </a:gs>
                <a:gs pos="100000">
                  <a:srgbClr val="0A0D13">
                    <a:alpha val="100000"/>
                  </a:srgbClr>
                </a:gs>
              </a:gsLst>
              <a:lin ang="5400000"/>
            </a:gradFill>
            <a:ln w="38100" cap="sq">
              <a:solidFill>
                <a:srgbClr val="F7F7F8"/>
              </a:solidFill>
              <a:prstDash val="solid"/>
              <a:miter/>
            </a:ln>
          </p:spPr>
        </p:sp>
        <p:sp>
          <p:nvSpPr>
            <p:cNvPr name="TextBox 16" id="16"/>
            <p:cNvSpPr txBox="true"/>
            <p:nvPr/>
          </p:nvSpPr>
          <p:spPr>
            <a:xfrm>
              <a:off x="0" y="-47625"/>
              <a:ext cx="2951910" cy="434625"/>
            </a:xfrm>
            <a:prstGeom prst="rect">
              <a:avLst/>
            </a:prstGeom>
          </p:spPr>
          <p:txBody>
            <a:bodyPr anchor="ctr" rtlCol="false" tIns="50800" lIns="50800" bIns="50800" rIns="50800"/>
            <a:lstStyle/>
            <a:p>
              <a:pPr algn="ctr">
                <a:lnSpc>
                  <a:spcPts val="3368"/>
                </a:lnSpc>
              </a:pPr>
            </a:p>
          </p:txBody>
        </p:sp>
      </p:grpSp>
      <p:sp>
        <p:nvSpPr>
          <p:cNvPr name="TextBox 17" id="17"/>
          <p:cNvSpPr txBox="true"/>
          <p:nvPr/>
        </p:nvSpPr>
        <p:spPr>
          <a:xfrm rot="0">
            <a:off x="1166804" y="6167718"/>
            <a:ext cx="6042380" cy="1536065"/>
          </a:xfrm>
          <a:prstGeom prst="rect">
            <a:avLst/>
          </a:prstGeom>
        </p:spPr>
        <p:txBody>
          <a:bodyPr anchor="t" rtlCol="false" tIns="0" lIns="0" bIns="0" rIns="0">
            <a:spAutoFit/>
          </a:bodyPr>
          <a:lstStyle/>
          <a:p>
            <a:pPr algn="l">
              <a:lnSpc>
                <a:spcPts val="4059"/>
              </a:lnSpc>
            </a:pPr>
            <a:r>
              <a:rPr lang="en-US" sz="2899" spc="136">
                <a:solidFill>
                  <a:srgbClr val="FFFFFF"/>
                </a:solidFill>
                <a:latin typeface="RQND Pro"/>
                <a:ea typeface="RQND Pro"/>
                <a:cs typeface="RQND Pro"/>
                <a:sym typeface="RQND Pro"/>
              </a:rPr>
              <a:t>CRM → Auto Not</a:t>
            </a:r>
            <a:r>
              <a:rPr lang="en-US" sz="2899" spc="136">
                <a:solidFill>
                  <a:srgbClr val="FFFFFF"/>
                </a:solidFill>
                <a:latin typeface="RQND Pro"/>
                <a:ea typeface="RQND Pro"/>
                <a:cs typeface="RQND Pro"/>
                <a:sym typeface="RQND Pro"/>
              </a:rPr>
              <a:t>es &amp; Responses</a:t>
            </a:r>
          </a:p>
          <a:p>
            <a:pPr algn="l">
              <a:lnSpc>
                <a:spcPts val="4059"/>
              </a:lnSpc>
            </a:pPr>
          </a:p>
          <a:p>
            <a:pPr algn="l">
              <a:lnSpc>
                <a:spcPts val="4059"/>
              </a:lnSpc>
            </a:pPr>
          </a:p>
        </p:txBody>
      </p:sp>
      <p:sp>
        <p:nvSpPr>
          <p:cNvPr name="TextBox 18" id="18"/>
          <p:cNvSpPr txBox="true"/>
          <p:nvPr/>
        </p:nvSpPr>
        <p:spPr>
          <a:xfrm rot="0">
            <a:off x="1166804" y="6710643"/>
            <a:ext cx="10547334" cy="1410995"/>
          </a:xfrm>
          <a:prstGeom prst="rect">
            <a:avLst/>
          </a:prstGeom>
        </p:spPr>
        <p:txBody>
          <a:bodyPr anchor="t" rtlCol="false" tIns="0" lIns="0" bIns="0" rIns="0">
            <a:spAutoFit/>
          </a:bodyPr>
          <a:lstStyle/>
          <a:p>
            <a:pPr algn="l">
              <a:lnSpc>
                <a:spcPts val="2899"/>
              </a:lnSpc>
            </a:pPr>
            <a:r>
              <a:rPr lang="en-US" sz="1800">
                <a:solidFill>
                  <a:srgbClr val="F7F7F8"/>
                </a:solidFill>
                <a:latin typeface="Canva Sans"/>
                <a:ea typeface="Canva Sans"/>
                <a:cs typeface="Canva Sans"/>
                <a:sym typeface="Canva Sans"/>
              </a:rPr>
              <a:t>Use GPT-5 to generate summaries, draft replies, and log entries from client interactions.</a:t>
            </a:r>
          </a:p>
          <a:p>
            <a:pPr algn="l">
              <a:lnSpc>
                <a:spcPts val="2899"/>
              </a:lnSpc>
            </a:pPr>
            <a:r>
              <a:rPr lang="en-US" sz="1800">
                <a:solidFill>
                  <a:srgbClr val="F7F7F8"/>
                </a:solidFill>
                <a:latin typeface="Canva Sans"/>
                <a:ea typeface="Canva Sans"/>
                <a:cs typeface="Canva Sans"/>
                <a:sym typeface="Canva Sans"/>
              </a:rPr>
              <a:t>Why: Speeds up admin work and improves response time with fewer errors.</a:t>
            </a:r>
          </a:p>
          <a:p>
            <a:pPr algn="l">
              <a:lnSpc>
                <a:spcPts val="2899"/>
              </a:lnSpc>
            </a:pPr>
          </a:p>
          <a:p>
            <a:pPr algn="l">
              <a:lnSpc>
                <a:spcPts val="2899"/>
              </a:lnSpc>
            </a:pPr>
          </a:p>
        </p:txBody>
      </p:sp>
      <p:grpSp>
        <p:nvGrpSpPr>
          <p:cNvPr name="Group 19" id="19"/>
          <p:cNvGrpSpPr/>
          <p:nvPr/>
        </p:nvGrpSpPr>
        <p:grpSpPr>
          <a:xfrm rot="0">
            <a:off x="720621" y="7788910"/>
            <a:ext cx="11208035" cy="1469390"/>
            <a:chOff x="0" y="0"/>
            <a:chExt cx="2951910" cy="387000"/>
          </a:xfrm>
        </p:grpSpPr>
        <p:sp>
          <p:nvSpPr>
            <p:cNvPr name="Freeform 20" id="20"/>
            <p:cNvSpPr/>
            <p:nvPr/>
          </p:nvSpPr>
          <p:spPr>
            <a:xfrm flipH="false" flipV="false" rot="0">
              <a:off x="0" y="0"/>
              <a:ext cx="2951911" cy="387000"/>
            </a:xfrm>
            <a:custGeom>
              <a:avLst/>
              <a:gdLst/>
              <a:ahLst/>
              <a:cxnLst/>
              <a:rect r="r" b="b" t="t" l="l"/>
              <a:pathLst>
                <a:path h="387000" w="2951911">
                  <a:moveTo>
                    <a:pt x="11052" y="0"/>
                  </a:moveTo>
                  <a:lnTo>
                    <a:pt x="2940858" y="0"/>
                  </a:lnTo>
                  <a:cubicBezTo>
                    <a:pt x="2943790" y="0"/>
                    <a:pt x="2946601" y="1164"/>
                    <a:pt x="2948674" y="3237"/>
                  </a:cubicBezTo>
                  <a:cubicBezTo>
                    <a:pt x="2950746" y="5310"/>
                    <a:pt x="2951911" y="8121"/>
                    <a:pt x="2951911" y="11052"/>
                  </a:cubicBezTo>
                  <a:lnTo>
                    <a:pt x="2951911" y="375948"/>
                  </a:lnTo>
                  <a:cubicBezTo>
                    <a:pt x="2951911" y="382052"/>
                    <a:pt x="2946962" y="387000"/>
                    <a:pt x="2940858" y="387000"/>
                  </a:cubicBezTo>
                  <a:lnTo>
                    <a:pt x="11052" y="387000"/>
                  </a:lnTo>
                  <a:cubicBezTo>
                    <a:pt x="4948" y="387000"/>
                    <a:pt x="0" y="382052"/>
                    <a:pt x="0" y="375948"/>
                  </a:cubicBezTo>
                  <a:lnTo>
                    <a:pt x="0" y="11052"/>
                  </a:lnTo>
                  <a:cubicBezTo>
                    <a:pt x="0" y="4948"/>
                    <a:pt x="4948" y="0"/>
                    <a:pt x="11052" y="0"/>
                  </a:cubicBezTo>
                  <a:close/>
                </a:path>
              </a:pathLst>
            </a:custGeom>
            <a:gradFill rotWithShape="true">
              <a:gsLst>
                <a:gs pos="0">
                  <a:srgbClr val="6D7486">
                    <a:alpha val="100000"/>
                  </a:srgbClr>
                </a:gs>
                <a:gs pos="100000">
                  <a:srgbClr val="0A0D13">
                    <a:alpha val="100000"/>
                  </a:srgbClr>
                </a:gs>
              </a:gsLst>
              <a:lin ang="5400000"/>
            </a:gradFill>
            <a:ln w="38100" cap="sq">
              <a:solidFill>
                <a:srgbClr val="F7F7F8"/>
              </a:solidFill>
              <a:prstDash val="solid"/>
              <a:miter/>
            </a:ln>
          </p:spPr>
        </p:sp>
        <p:sp>
          <p:nvSpPr>
            <p:cNvPr name="TextBox 21" id="21"/>
            <p:cNvSpPr txBox="true"/>
            <p:nvPr/>
          </p:nvSpPr>
          <p:spPr>
            <a:xfrm>
              <a:off x="0" y="-47625"/>
              <a:ext cx="2951910" cy="434625"/>
            </a:xfrm>
            <a:prstGeom prst="rect">
              <a:avLst/>
            </a:prstGeom>
          </p:spPr>
          <p:txBody>
            <a:bodyPr anchor="ctr" rtlCol="false" tIns="50800" lIns="50800" bIns="50800" rIns="50800"/>
            <a:lstStyle/>
            <a:p>
              <a:pPr algn="ctr">
                <a:lnSpc>
                  <a:spcPts val="3368"/>
                </a:lnSpc>
              </a:pPr>
            </a:p>
          </p:txBody>
        </p:sp>
      </p:grpSp>
      <p:grpSp>
        <p:nvGrpSpPr>
          <p:cNvPr name="Group 22" id="22"/>
          <p:cNvGrpSpPr/>
          <p:nvPr/>
        </p:nvGrpSpPr>
        <p:grpSpPr>
          <a:xfrm rot="0">
            <a:off x="12812400" y="3652366"/>
            <a:ext cx="4446900" cy="1528867"/>
            <a:chOff x="0" y="0"/>
            <a:chExt cx="1171200" cy="402665"/>
          </a:xfrm>
        </p:grpSpPr>
        <p:sp>
          <p:nvSpPr>
            <p:cNvPr name="Freeform 23" id="23"/>
            <p:cNvSpPr/>
            <p:nvPr/>
          </p:nvSpPr>
          <p:spPr>
            <a:xfrm flipH="false" flipV="false" rot="0">
              <a:off x="0" y="0"/>
              <a:ext cx="1171200" cy="402665"/>
            </a:xfrm>
            <a:custGeom>
              <a:avLst/>
              <a:gdLst/>
              <a:ahLst/>
              <a:cxnLst/>
              <a:rect r="r" b="b" t="t" l="l"/>
              <a:pathLst>
                <a:path h="402665" w="1171200">
                  <a:moveTo>
                    <a:pt x="27856" y="0"/>
                  </a:moveTo>
                  <a:lnTo>
                    <a:pt x="1143344" y="0"/>
                  </a:lnTo>
                  <a:cubicBezTo>
                    <a:pt x="1158729" y="0"/>
                    <a:pt x="1171200" y="12471"/>
                    <a:pt x="1171200" y="27856"/>
                  </a:cubicBezTo>
                  <a:lnTo>
                    <a:pt x="1171200" y="374809"/>
                  </a:lnTo>
                  <a:cubicBezTo>
                    <a:pt x="1171200" y="382197"/>
                    <a:pt x="1168265" y="389282"/>
                    <a:pt x="1163041" y="394506"/>
                  </a:cubicBezTo>
                  <a:cubicBezTo>
                    <a:pt x="1157817" y="399730"/>
                    <a:pt x="1150732" y="402665"/>
                    <a:pt x="1143344" y="402665"/>
                  </a:cubicBezTo>
                  <a:lnTo>
                    <a:pt x="27856" y="402665"/>
                  </a:lnTo>
                  <a:cubicBezTo>
                    <a:pt x="20468" y="402665"/>
                    <a:pt x="13383" y="399730"/>
                    <a:pt x="8159" y="394506"/>
                  </a:cubicBezTo>
                  <a:cubicBezTo>
                    <a:pt x="2935" y="389282"/>
                    <a:pt x="0" y="382197"/>
                    <a:pt x="0" y="374809"/>
                  </a:cubicBezTo>
                  <a:lnTo>
                    <a:pt x="0" y="27856"/>
                  </a:lnTo>
                  <a:cubicBezTo>
                    <a:pt x="0" y="20468"/>
                    <a:pt x="2935" y="13383"/>
                    <a:pt x="8159" y="8159"/>
                  </a:cubicBezTo>
                  <a:cubicBezTo>
                    <a:pt x="13383" y="2935"/>
                    <a:pt x="20468" y="0"/>
                    <a:pt x="27856" y="0"/>
                  </a:cubicBezTo>
                  <a:close/>
                </a:path>
              </a:pathLst>
            </a:custGeom>
            <a:gradFill rotWithShape="true">
              <a:gsLst>
                <a:gs pos="0">
                  <a:srgbClr val="6D7486">
                    <a:alpha val="100000"/>
                  </a:srgbClr>
                </a:gs>
                <a:gs pos="100000">
                  <a:srgbClr val="0A0D13">
                    <a:alpha val="100000"/>
                  </a:srgbClr>
                </a:gs>
              </a:gsLst>
              <a:lin ang="5400000"/>
            </a:gradFill>
            <a:ln w="38100" cap="sq">
              <a:solidFill>
                <a:srgbClr val="F7F7F8"/>
              </a:solidFill>
              <a:prstDash val="solid"/>
              <a:miter/>
            </a:ln>
          </p:spPr>
        </p:sp>
        <p:sp>
          <p:nvSpPr>
            <p:cNvPr name="TextBox 24" id="24"/>
            <p:cNvSpPr txBox="true"/>
            <p:nvPr/>
          </p:nvSpPr>
          <p:spPr>
            <a:xfrm>
              <a:off x="0" y="-47625"/>
              <a:ext cx="1171200" cy="450290"/>
            </a:xfrm>
            <a:prstGeom prst="rect">
              <a:avLst/>
            </a:prstGeom>
          </p:spPr>
          <p:txBody>
            <a:bodyPr anchor="ctr" rtlCol="false" tIns="50800" lIns="50800" bIns="50800" rIns="50800"/>
            <a:lstStyle/>
            <a:p>
              <a:pPr algn="ctr">
                <a:lnSpc>
                  <a:spcPts val="3368"/>
                </a:lnSpc>
              </a:pPr>
            </a:p>
          </p:txBody>
        </p:sp>
      </p:grpSp>
      <p:sp>
        <p:nvSpPr>
          <p:cNvPr name="TextBox 25" id="25"/>
          <p:cNvSpPr txBox="true"/>
          <p:nvPr/>
        </p:nvSpPr>
        <p:spPr>
          <a:xfrm rot="0">
            <a:off x="13097916" y="3801746"/>
            <a:ext cx="4161384" cy="2701824"/>
          </a:xfrm>
          <a:prstGeom prst="rect">
            <a:avLst/>
          </a:prstGeom>
        </p:spPr>
        <p:txBody>
          <a:bodyPr anchor="t" rtlCol="false" tIns="0" lIns="0" bIns="0" rIns="0">
            <a:spAutoFit/>
          </a:bodyPr>
          <a:lstStyle/>
          <a:p>
            <a:pPr algn="l">
              <a:lnSpc>
                <a:spcPts val="4298"/>
              </a:lnSpc>
            </a:pPr>
            <a:r>
              <a:rPr lang="en-US" sz="3070" spc="144">
                <a:solidFill>
                  <a:srgbClr val="FFFFFF"/>
                </a:solidFill>
                <a:latin typeface="RQND Pro"/>
                <a:ea typeface="RQND Pro"/>
                <a:cs typeface="RQND Pro"/>
                <a:sym typeface="RQND Pro"/>
              </a:rPr>
              <a:t>Why</a:t>
            </a:r>
            <a:r>
              <a:rPr lang="en-US" sz="3070" spc="144">
                <a:solidFill>
                  <a:srgbClr val="FFFFFF"/>
                </a:solidFill>
                <a:latin typeface="RQND Pro"/>
                <a:ea typeface="RQND Pro"/>
                <a:cs typeface="RQND Pro"/>
                <a:sym typeface="RQND Pro"/>
              </a:rPr>
              <a:t> This Matters </a:t>
            </a:r>
          </a:p>
          <a:p>
            <a:pPr algn="l">
              <a:lnSpc>
                <a:spcPts val="4298"/>
              </a:lnSpc>
            </a:pPr>
            <a:r>
              <a:rPr lang="en-US" sz="3070" spc="144">
                <a:solidFill>
                  <a:srgbClr val="FFFFFF"/>
                </a:solidFill>
                <a:latin typeface="RQND Pro"/>
                <a:ea typeface="RQND Pro"/>
                <a:cs typeface="RQND Pro"/>
                <a:sym typeface="RQND Pro"/>
              </a:rPr>
              <a:t>(Expanded):</a:t>
            </a:r>
          </a:p>
          <a:p>
            <a:pPr algn="l">
              <a:lnSpc>
                <a:spcPts val="4298"/>
              </a:lnSpc>
            </a:pPr>
          </a:p>
          <a:p>
            <a:pPr algn="l">
              <a:lnSpc>
                <a:spcPts val="4298"/>
              </a:lnSpc>
            </a:pPr>
          </a:p>
          <a:p>
            <a:pPr algn="l">
              <a:lnSpc>
                <a:spcPts val="4298"/>
              </a:lnSpc>
            </a:pPr>
          </a:p>
        </p:txBody>
      </p:sp>
      <p:grpSp>
        <p:nvGrpSpPr>
          <p:cNvPr name="Group 26" id="26"/>
          <p:cNvGrpSpPr/>
          <p:nvPr/>
        </p:nvGrpSpPr>
        <p:grpSpPr>
          <a:xfrm rot="0">
            <a:off x="12812400" y="5950638"/>
            <a:ext cx="4446900" cy="1528867"/>
            <a:chOff x="0" y="0"/>
            <a:chExt cx="1171200" cy="402665"/>
          </a:xfrm>
        </p:grpSpPr>
        <p:sp>
          <p:nvSpPr>
            <p:cNvPr name="Freeform 27" id="27"/>
            <p:cNvSpPr/>
            <p:nvPr/>
          </p:nvSpPr>
          <p:spPr>
            <a:xfrm flipH="false" flipV="false" rot="0">
              <a:off x="0" y="0"/>
              <a:ext cx="1171200" cy="402665"/>
            </a:xfrm>
            <a:custGeom>
              <a:avLst/>
              <a:gdLst/>
              <a:ahLst/>
              <a:cxnLst/>
              <a:rect r="r" b="b" t="t" l="l"/>
              <a:pathLst>
                <a:path h="402665" w="1171200">
                  <a:moveTo>
                    <a:pt x="27856" y="0"/>
                  </a:moveTo>
                  <a:lnTo>
                    <a:pt x="1143344" y="0"/>
                  </a:lnTo>
                  <a:cubicBezTo>
                    <a:pt x="1158729" y="0"/>
                    <a:pt x="1171200" y="12471"/>
                    <a:pt x="1171200" y="27856"/>
                  </a:cubicBezTo>
                  <a:lnTo>
                    <a:pt x="1171200" y="374809"/>
                  </a:lnTo>
                  <a:cubicBezTo>
                    <a:pt x="1171200" y="382197"/>
                    <a:pt x="1168265" y="389282"/>
                    <a:pt x="1163041" y="394506"/>
                  </a:cubicBezTo>
                  <a:cubicBezTo>
                    <a:pt x="1157817" y="399730"/>
                    <a:pt x="1150732" y="402665"/>
                    <a:pt x="1143344" y="402665"/>
                  </a:cubicBezTo>
                  <a:lnTo>
                    <a:pt x="27856" y="402665"/>
                  </a:lnTo>
                  <a:cubicBezTo>
                    <a:pt x="20468" y="402665"/>
                    <a:pt x="13383" y="399730"/>
                    <a:pt x="8159" y="394506"/>
                  </a:cubicBezTo>
                  <a:cubicBezTo>
                    <a:pt x="2935" y="389282"/>
                    <a:pt x="0" y="382197"/>
                    <a:pt x="0" y="374809"/>
                  </a:cubicBezTo>
                  <a:lnTo>
                    <a:pt x="0" y="27856"/>
                  </a:lnTo>
                  <a:cubicBezTo>
                    <a:pt x="0" y="20468"/>
                    <a:pt x="2935" y="13383"/>
                    <a:pt x="8159" y="8159"/>
                  </a:cubicBezTo>
                  <a:cubicBezTo>
                    <a:pt x="13383" y="2935"/>
                    <a:pt x="20468" y="0"/>
                    <a:pt x="27856" y="0"/>
                  </a:cubicBezTo>
                  <a:close/>
                </a:path>
              </a:pathLst>
            </a:custGeom>
            <a:gradFill rotWithShape="true">
              <a:gsLst>
                <a:gs pos="0">
                  <a:srgbClr val="6D7486">
                    <a:alpha val="100000"/>
                  </a:srgbClr>
                </a:gs>
                <a:gs pos="100000">
                  <a:srgbClr val="0A0D13">
                    <a:alpha val="100000"/>
                  </a:srgbClr>
                </a:gs>
              </a:gsLst>
              <a:lin ang="5400000"/>
            </a:gradFill>
            <a:ln w="38100" cap="sq">
              <a:solidFill>
                <a:srgbClr val="F7F7F8"/>
              </a:solidFill>
              <a:prstDash val="solid"/>
              <a:miter/>
            </a:ln>
          </p:spPr>
        </p:sp>
        <p:sp>
          <p:nvSpPr>
            <p:cNvPr name="TextBox 28" id="28"/>
            <p:cNvSpPr txBox="true"/>
            <p:nvPr/>
          </p:nvSpPr>
          <p:spPr>
            <a:xfrm>
              <a:off x="0" y="-47625"/>
              <a:ext cx="1171200" cy="450290"/>
            </a:xfrm>
            <a:prstGeom prst="rect">
              <a:avLst/>
            </a:prstGeom>
          </p:spPr>
          <p:txBody>
            <a:bodyPr anchor="ctr" rtlCol="false" tIns="50800" lIns="50800" bIns="50800" rIns="50800"/>
            <a:lstStyle/>
            <a:p>
              <a:pPr algn="ctr">
                <a:lnSpc>
                  <a:spcPts val="3368"/>
                </a:lnSpc>
              </a:pPr>
            </a:p>
          </p:txBody>
        </p:sp>
      </p:grpSp>
      <p:sp>
        <p:nvSpPr>
          <p:cNvPr name="TextBox 29" id="29"/>
          <p:cNvSpPr txBox="true"/>
          <p:nvPr/>
        </p:nvSpPr>
        <p:spPr>
          <a:xfrm rot="0">
            <a:off x="1166804" y="3091529"/>
            <a:ext cx="10547334" cy="1049045"/>
          </a:xfrm>
          <a:prstGeom prst="rect">
            <a:avLst/>
          </a:prstGeom>
        </p:spPr>
        <p:txBody>
          <a:bodyPr anchor="t" rtlCol="false" tIns="0" lIns="0" bIns="0" rIns="0">
            <a:spAutoFit/>
          </a:bodyPr>
          <a:lstStyle/>
          <a:p>
            <a:pPr algn="l">
              <a:lnSpc>
                <a:spcPts val="2899"/>
              </a:lnSpc>
            </a:pPr>
            <a:r>
              <a:rPr lang="en-US" sz="1800">
                <a:solidFill>
                  <a:srgbClr val="F7F7F8"/>
                </a:solidFill>
                <a:latin typeface="Canva Sans"/>
                <a:ea typeface="Canva Sans"/>
                <a:cs typeface="Canva Sans"/>
                <a:sym typeface="Canva Sans"/>
              </a:rPr>
              <a:t>Use GPT-5 to turn blog articles into YouTube scripts, then create videos with tools like Pictory.</a:t>
            </a:r>
          </a:p>
          <a:p>
            <a:pPr algn="l">
              <a:lnSpc>
                <a:spcPts val="2899"/>
              </a:lnSpc>
            </a:pPr>
            <a:r>
              <a:rPr lang="en-US" sz="1800">
                <a:solidFill>
                  <a:srgbClr val="F7F7F8"/>
                </a:solidFill>
                <a:latin typeface="Canva Sans"/>
                <a:ea typeface="Canva Sans"/>
                <a:cs typeface="Canva Sans"/>
                <a:sym typeface="Canva Sans"/>
              </a:rPr>
              <a:t>Why: Streamlines content creation for blogs, video, and social from one source of truth.</a:t>
            </a:r>
          </a:p>
          <a:p>
            <a:pPr algn="l">
              <a:lnSpc>
                <a:spcPts val="2899"/>
              </a:lnSpc>
            </a:pPr>
          </a:p>
        </p:txBody>
      </p:sp>
      <p:sp>
        <p:nvSpPr>
          <p:cNvPr name="TextBox 30" id="30"/>
          <p:cNvSpPr txBox="true"/>
          <p:nvPr/>
        </p:nvSpPr>
        <p:spPr>
          <a:xfrm rot="0">
            <a:off x="1166804" y="4909123"/>
            <a:ext cx="10547334" cy="1049045"/>
          </a:xfrm>
          <a:prstGeom prst="rect">
            <a:avLst/>
          </a:prstGeom>
        </p:spPr>
        <p:txBody>
          <a:bodyPr anchor="t" rtlCol="false" tIns="0" lIns="0" bIns="0" rIns="0">
            <a:spAutoFit/>
          </a:bodyPr>
          <a:lstStyle/>
          <a:p>
            <a:pPr algn="l">
              <a:lnSpc>
                <a:spcPts val="2899"/>
              </a:lnSpc>
            </a:pPr>
            <a:r>
              <a:rPr lang="en-US" sz="1800">
                <a:solidFill>
                  <a:srgbClr val="F7F7F8"/>
                </a:solidFill>
                <a:latin typeface="Canva Sans"/>
                <a:ea typeface="Canva Sans"/>
                <a:cs typeface="Canva Sans"/>
                <a:sym typeface="Canva Sans"/>
              </a:rPr>
              <a:t>Connect a spreadsheet to auto-send emails, alerts, or updates with AI-written content.</a:t>
            </a:r>
          </a:p>
          <a:p>
            <a:pPr algn="l">
              <a:lnSpc>
                <a:spcPts val="2899"/>
              </a:lnSpc>
            </a:pPr>
            <a:r>
              <a:rPr lang="en-US" sz="1800">
                <a:solidFill>
                  <a:srgbClr val="F7F7F8"/>
                </a:solidFill>
                <a:latin typeface="Canva Sans"/>
                <a:ea typeface="Canva Sans"/>
                <a:cs typeface="Canva Sans"/>
                <a:sym typeface="Canva Sans"/>
              </a:rPr>
              <a:t>Why: Saves manual steps in lead follow-ups, reporting, or client check-ins.</a:t>
            </a:r>
          </a:p>
          <a:p>
            <a:pPr algn="l">
              <a:lnSpc>
                <a:spcPts val="2899"/>
              </a:lnSpc>
            </a:pPr>
          </a:p>
        </p:txBody>
      </p:sp>
      <p:sp>
        <p:nvSpPr>
          <p:cNvPr name="TextBox 31" id="31"/>
          <p:cNvSpPr txBox="true"/>
          <p:nvPr/>
        </p:nvSpPr>
        <p:spPr>
          <a:xfrm rot="0">
            <a:off x="1166804" y="2604509"/>
            <a:ext cx="6042380" cy="1536065"/>
          </a:xfrm>
          <a:prstGeom prst="rect">
            <a:avLst/>
          </a:prstGeom>
        </p:spPr>
        <p:txBody>
          <a:bodyPr anchor="t" rtlCol="false" tIns="0" lIns="0" bIns="0" rIns="0">
            <a:spAutoFit/>
          </a:bodyPr>
          <a:lstStyle/>
          <a:p>
            <a:pPr algn="l">
              <a:lnSpc>
                <a:spcPts val="4059"/>
              </a:lnSpc>
            </a:pPr>
            <a:r>
              <a:rPr lang="en-US" sz="2899" spc="136">
                <a:solidFill>
                  <a:srgbClr val="FFFFFF"/>
                </a:solidFill>
                <a:latin typeface="RQND Pro"/>
                <a:ea typeface="RQND Pro"/>
                <a:cs typeface="RQND Pro"/>
                <a:sym typeface="RQND Pro"/>
              </a:rPr>
              <a:t>B</a:t>
            </a:r>
            <a:r>
              <a:rPr lang="en-US" sz="2899" spc="136">
                <a:solidFill>
                  <a:srgbClr val="FFFFFF"/>
                </a:solidFill>
                <a:latin typeface="RQND Pro"/>
                <a:ea typeface="RQND Pro"/>
                <a:cs typeface="RQND Pro"/>
                <a:sym typeface="RQND Pro"/>
              </a:rPr>
              <a:t>log → Script → Video</a:t>
            </a:r>
          </a:p>
          <a:p>
            <a:pPr algn="l">
              <a:lnSpc>
                <a:spcPts val="4059"/>
              </a:lnSpc>
            </a:pPr>
          </a:p>
          <a:p>
            <a:pPr algn="l">
              <a:lnSpc>
                <a:spcPts val="4059"/>
              </a:lnSpc>
            </a:pPr>
          </a:p>
        </p:txBody>
      </p:sp>
      <p:sp>
        <p:nvSpPr>
          <p:cNvPr name="TextBox 32" id="32"/>
          <p:cNvSpPr txBox="true"/>
          <p:nvPr/>
        </p:nvSpPr>
        <p:spPr>
          <a:xfrm rot="0">
            <a:off x="1166804" y="4350124"/>
            <a:ext cx="6042380" cy="1536065"/>
          </a:xfrm>
          <a:prstGeom prst="rect">
            <a:avLst/>
          </a:prstGeom>
        </p:spPr>
        <p:txBody>
          <a:bodyPr anchor="t" rtlCol="false" tIns="0" lIns="0" bIns="0" rIns="0">
            <a:spAutoFit/>
          </a:bodyPr>
          <a:lstStyle/>
          <a:p>
            <a:pPr algn="l">
              <a:lnSpc>
                <a:spcPts val="4059"/>
              </a:lnSpc>
            </a:pPr>
            <a:r>
              <a:rPr lang="en-US" sz="2899" spc="136">
                <a:solidFill>
                  <a:srgbClr val="FFFFFF"/>
                </a:solidFill>
                <a:latin typeface="RQND Pro"/>
                <a:ea typeface="RQND Pro"/>
                <a:cs typeface="RQND Pro"/>
                <a:sym typeface="RQND Pro"/>
              </a:rPr>
              <a:t>Google S</a:t>
            </a:r>
            <a:r>
              <a:rPr lang="en-US" sz="2899" spc="136">
                <a:solidFill>
                  <a:srgbClr val="FFFFFF"/>
                </a:solidFill>
                <a:latin typeface="RQND Pro"/>
                <a:ea typeface="RQND Pro"/>
                <a:cs typeface="RQND Pro"/>
                <a:sym typeface="RQND Pro"/>
              </a:rPr>
              <a:t>heet → Zapier → Email</a:t>
            </a:r>
          </a:p>
          <a:p>
            <a:pPr algn="l">
              <a:lnSpc>
                <a:spcPts val="4059"/>
              </a:lnSpc>
            </a:pPr>
          </a:p>
          <a:p>
            <a:pPr algn="l">
              <a:lnSpc>
                <a:spcPts val="4059"/>
              </a:lnSpc>
            </a:pPr>
          </a:p>
        </p:txBody>
      </p:sp>
      <p:sp>
        <p:nvSpPr>
          <p:cNvPr name="TextBox 33" id="33"/>
          <p:cNvSpPr txBox="true"/>
          <p:nvPr/>
        </p:nvSpPr>
        <p:spPr>
          <a:xfrm rot="0">
            <a:off x="1028700" y="1580790"/>
            <a:ext cx="6042380" cy="1021715"/>
          </a:xfrm>
          <a:prstGeom prst="rect">
            <a:avLst/>
          </a:prstGeom>
        </p:spPr>
        <p:txBody>
          <a:bodyPr anchor="t" rtlCol="false" tIns="0" lIns="0" bIns="0" rIns="0">
            <a:spAutoFit/>
          </a:bodyPr>
          <a:lstStyle/>
          <a:p>
            <a:pPr algn="l">
              <a:lnSpc>
                <a:spcPts val="4059"/>
              </a:lnSpc>
            </a:pPr>
            <a:r>
              <a:rPr lang="en-US" sz="2899" spc="136">
                <a:solidFill>
                  <a:srgbClr val="FFFFFF"/>
                </a:solidFill>
                <a:latin typeface="RQND Pro"/>
                <a:ea typeface="RQND Pro"/>
                <a:cs typeface="RQND Pro"/>
                <a:sym typeface="RQND Pro"/>
              </a:rPr>
              <a:t>Turn AI Into a Daily Assistant</a:t>
            </a:r>
          </a:p>
          <a:p>
            <a:pPr algn="l">
              <a:lnSpc>
                <a:spcPts val="4059"/>
              </a:lnSpc>
            </a:pPr>
          </a:p>
        </p:txBody>
      </p:sp>
      <p:sp>
        <p:nvSpPr>
          <p:cNvPr name="TextBox 34" id="34"/>
          <p:cNvSpPr txBox="true"/>
          <p:nvPr/>
        </p:nvSpPr>
        <p:spPr>
          <a:xfrm rot="0">
            <a:off x="1166804" y="7722235"/>
            <a:ext cx="6042380" cy="1536065"/>
          </a:xfrm>
          <a:prstGeom prst="rect">
            <a:avLst/>
          </a:prstGeom>
        </p:spPr>
        <p:txBody>
          <a:bodyPr anchor="t" rtlCol="false" tIns="0" lIns="0" bIns="0" rIns="0">
            <a:spAutoFit/>
          </a:bodyPr>
          <a:lstStyle/>
          <a:p>
            <a:pPr algn="l">
              <a:lnSpc>
                <a:spcPts val="4059"/>
              </a:lnSpc>
            </a:pPr>
            <a:r>
              <a:rPr lang="en-US" sz="2899" spc="136">
                <a:solidFill>
                  <a:srgbClr val="FFFFFF"/>
                </a:solidFill>
                <a:latin typeface="RQND Pro"/>
                <a:ea typeface="RQND Pro"/>
                <a:cs typeface="RQND Pro"/>
                <a:sym typeface="RQND Pro"/>
              </a:rPr>
              <a:t>Product List →</a:t>
            </a:r>
            <a:r>
              <a:rPr lang="en-US" sz="2899" spc="136">
                <a:solidFill>
                  <a:srgbClr val="FFFFFF"/>
                </a:solidFill>
                <a:latin typeface="RQND Pro"/>
                <a:ea typeface="RQND Pro"/>
                <a:cs typeface="RQND Pro"/>
                <a:sym typeface="RQND Pro"/>
              </a:rPr>
              <a:t> Social Captions</a:t>
            </a:r>
          </a:p>
          <a:p>
            <a:pPr algn="l">
              <a:lnSpc>
                <a:spcPts val="4059"/>
              </a:lnSpc>
            </a:pPr>
          </a:p>
          <a:p>
            <a:pPr algn="l">
              <a:lnSpc>
                <a:spcPts val="4059"/>
              </a:lnSpc>
            </a:pPr>
          </a:p>
        </p:txBody>
      </p:sp>
      <p:sp>
        <p:nvSpPr>
          <p:cNvPr name="TextBox 35" id="35"/>
          <p:cNvSpPr txBox="true"/>
          <p:nvPr/>
        </p:nvSpPr>
        <p:spPr>
          <a:xfrm rot="0">
            <a:off x="1166804" y="8264514"/>
            <a:ext cx="10547334" cy="1772945"/>
          </a:xfrm>
          <a:prstGeom prst="rect">
            <a:avLst/>
          </a:prstGeom>
        </p:spPr>
        <p:txBody>
          <a:bodyPr anchor="t" rtlCol="false" tIns="0" lIns="0" bIns="0" rIns="0">
            <a:spAutoFit/>
          </a:bodyPr>
          <a:lstStyle/>
          <a:p>
            <a:pPr algn="l">
              <a:lnSpc>
                <a:spcPts val="2899"/>
              </a:lnSpc>
            </a:pPr>
            <a:r>
              <a:rPr lang="en-US" sz="1800">
                <a:solidFill>
                  <a:srgbClr val="F7F7F8"/>
                </a:solidFill>
                <a:latin typeface="Canva Sans"/>
                <a:ea typeface="Canva Sans"/>
                <a:cs typeface="Canva Sans"/>
                <a:sym typeface="Canva Sans"/>
              </a:rPr>
              <a:t>Feed GPT-5 your product descriptions to auto-generate social media captions or hashtags.</a:t>
            </a:r>
          </a:p>
          <a:p>
            <a:pPr algn="l">
              <a:lnSpc>
                <a:spcPts val="2899"/>
              </a:lnSpc>
            </a:pPr>
            <a:r>
              <a:rPr lang="en-US" sz="1800">
                <a:solidFill>
                  <a:srgbClr val="F7F7F8"/>
                </a:solidFill>
                <a:latin typeface="Canva Sans"/>
                <a:ea typeface="Canva Sans"/>
                <a:cs typeface="Canva Sans"/>
                <a:sym typeface="Canva Sans"/>
              </a:rPr>
              <a:t>Why: Great for solopreneurs or e-commerce brands posting daily content.</a:t>
            </a:r>
          </a:p>
          <a:p>
            <a:pPr algn="l">
              <a:lnSpc>
                <a:spcPts val="2899"/>
              </a:lnSpc>
            </a:pPr>
          </a:p>
          <a:p>
            <a:pPr algn="l">
              <a:lnSpc>
                <a:spcPts val="2899"/>
              </a:lnSpc>
            </a:pPr>
          </a:p>
          <a:p>
            <a:pPr algn="l">
              <a:lnSpc>
                <a:spcPts val="2899"/>
              </a:lnSpc>
            </a:pPr>
          </a:p>
        </p:txBody>
      </p:sp>
      <p:sp>
        <p:nvSpPr>
          <p:cNvPr name="TextBox 36" id="36"/>
          <p:cNvSpPr txBox="true"/>
          <p:nvPr/>
        </p:nvSpPr>
        <p:spPr>
          <a:xfrm rot="0">
            <a:off x="13097916" y="6101043"/>
            <a:ext cx="4115537" cy="1772945"/>
          </a:xfrm>
          <a:prstGeom prst="rect">
            <a:avLst/>
          </a:prstGeom>
        </p:spPr>
        <p:txBody>
          <a:bodyPr anchor="t" rtlCol="false" tIns="0" lIns="0" bIns="0" rIns="0">
            <a:spAutoFit/>
          </a:bodyPr>
          <a:lstStyle/>
          <a:p>
            <a:pPr algn="l">
              <a:lnSpc>
                <a:spcPts val="2899"/>
              </a:lnSpc>
            </a:pPr>
            <a:r>
              <a:rPr lang="en-US" sz="1800">
                <a:solidFill>
                  <a:srgbClr val="F7F7F8"/>
                </a:solidFill>
                <a:latin typeface="Canva Sans"/>
                <a:ea typeface="Canva Sans"/>
                <a:cs typeface="Canva Sans"/>
                <a:sym typeface="Canva Sans"/>
              </a:rPr>
              <a:t>Automating just one recurring task with GPT-5 can reclaim hours weekly and give you real leverage.</a:t>
            </a:r>
          </a:p>
          <a:p>
            <a:pPr algn="l">
              <a:lnSpc>
                <a:spcPts val="2899"/>
              </a:lnSpc>
            </a:pPr>
          </a:p>
          <a:p>
            <a:pPr algn="l">
              <a:lnSpc>
                <a:spcPts val="2899"/>
              </a:lnSpc>
            </a:pPr>
          </a:p>
        </p:txBody>
      </p:sp>
      <p:sp>
        <p:nvSpPr>
          <p:cNvPr name="Freeform 37" id="37"/>
          <p:cNvSpPr/>
          <p:nvPr/>
        </p:nvSpPr>
        <p:spPr>
          <a:xfrm flipH="false" flipV="false" rot="0">
            <a:off x="14483600" y="7703784"/>
            <a:ext cx="2590318" cy="2590318"/>
          </a:xfrm>
          <a:custGeom>
            <a:avLst/>
            <a:gdLst/>
            <a:ahLst/>
            <a:cxnLst/>
            <a:rect r="r" b="b" t="t" l="l"/>
            <a:pathLst>
              <a:path h="2590318" w="2590318">
                <a:moveTo>
                  <a:pt x="0" y="0"/>
                </a:moveTo>
                <a:lnTo>
                  <a:pt x="2590317" y="0"/>
                </a:lnTo>
                <a:lnTo>
                  <a:pt x="2590317" y="2590317"/>
                </a:lnTo>
                <a:lnTo>
                  <a:pt x="0" y="2590317"/>
                </a:lnTo>
                <a:lnTo>
                  <a:pt x="0" y="0"/>
                </a:lnTo>
                <a:close/>
              </a:path>
            </a:pathLst>
          </a:custGeom>
          <a:blipFill>
            <a:blip r:embed="rId5"/>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250" t="0" r="-6250" b="0"/>
            </a:stretch>
          </a:blipFill>
        </p:spPr>
      </p:sp>
      <p:sp>
        <p:nvSpPr>
          <p:cNvPr name="TextBox 3" id="3"/>
          <p:cNvSpPr txBox="true"/>
          <p:nvPr/>
        </p:nvSpPr>
        <p:spPr>
          <a:xfrm rot="0">
            <a:off x="1380839" y="1887563"/>
            <a:ext cx="8100917" cy="3934460"/>
          </a:xfrm>
          <a:prstGeom prst="rect">
            <a:avLst/>
          </a:prstGeom>
        </p:spPr>
        <p:txBody>
          <a:bodyPr anchor="t" rtlCol="false" tIns="0" lIns="0" bIns="0" rIns="0">
            <a:spAutoFit/>
          </a:bodyPr>
          <a:lstStyle/>
          <a:p>
            <a:pPr algn="l">
              <a:lnSpc>
                <a:spcPts val="7839"/>
              </a:lnSpc>
            </a:pPr>
            <a:r>
              <a:rPr lang="en-US" sz="5599">
                <a:solidFill>
                  <a:srgbClr val="FFFFFF"/>
                </a:solidFill>
                <a:latin typeface="RQND Pro Medium"/>
                <a:ea typeface="RQND Pro Medium"/>
                <a:cs typeface="RQND Pro Medium"/>
                <a:sym typeface="RQND Pro Medium"/>
              </a:rPr>
              <a:t>S</a:t>
            </a:r>
            <a:r>
              <a:rPr lang="en-US" sz="5599">
                <a:solidFill>
                  <a:srgbClr val="FFFFFF"/>
                </a:solidFill>
                <a:latin typeface="RQND Pro Medium"/>
                <a:ea typeface="RQND Pro Medium"/>
                <a:cs typeface="RQND Pro Medium"/>
                <a:sym typeface="RQND Pro Medium"/>
              </a:rPr>
              <a:t>tep 5 – Stay Updated Before Launch</a:t>
            </a:r>
          </a:p>
          <a:p>
            <a:pPr algn="l">
              <a:lnSpc>
                <a:spcPts val="7839"/>
              </a:lnSpc>
            </a:pPr>
          </a:p>
          <a:p>
            <a:pPr algn="l">
              <a:lnSpc>
                <a:spcPts val="7839"/>
              </a:lnSpc>
            </a:pPr>
          </a:p>
        </p:txBody>
      </p:sp>
      <p:grpSp>
        <p:nvGrpSpPr>
          <p:cNvPr name="Group 4" id="4"/>
          <p:cNvGrpSpPr/>
          <p:nvPr/>
        </p:nvGrpSpPr>
        <p:grpSpPr>
          <a:xfrm rot="5400000">
            <a:off x="7363247" y="4500801"/>
            <a:ext cx="5399660" cy="152991"/>
            <a:chOff x="0" y="0"/>
            <a:chExt cx="1422133" cy="40294"/>
          </a:xfrm>
        </p:grpSpPr>
        <p:sp>
          <p:nvSpPr>
            <p:cNvPr name="Freeform 5" id="5"/>
            <p:cNvSpPr/>
            <p:nvPr/>
          </p:nvSpPr>
          <p:spPr>
            <a:xfrm flipH="false" flipV="false" rot="0">
              <a:off x="0" y="0"/>
              <a:ext cx="1422133" cy="40294"/>
            </a:xfrm>
            <a:custGeom>
              <a:avLst/>
              <a:gdLst/>
              <a:ahLst/>
              <a:cxnLst/>
              <a:rect r="r" b="b" t="t" l="l"/>
              <a:pathLst>
                <a:path h="40294" w="1422133">
                  <a:moveTo>
                    <a:pt x="0" y="0"/>
                  </a:moveTo>
                  <a:lnTo>
                    <a:pt x="1422133" y="0"/>
                  </a:lnTo>
                  <a:lnTo>
                    <a:pt x="1422133" y="40294"/>
                  </a:lnTo>
                  <a:lnTo>
                    <a:pt x="0" y="40294"/>
                  </a:lnTo>
                  <a:close/>
                </a:path>
              </a:pathLst>
            </a:custGeom>
            <a:gradFill rotWithShape="true">
              <a:gsLst>
                <a:gs pos="0">
                  <a:srgbClr val="595D6B">
                    <a:alpha val="100000"/>
                  </a:srgbClr>
                </a:gs>
                <a:gs pos="100000">
                  <a:srgbClr val="000000">
                    <a:alpha val="100000"/>
                  </a:srgbClr>
                </a:gs>
              </a:gsLst>
              <a:lin ang="5400000"/>
            </a:gradFill>
          </p:spPr>
        </p:sp>
        <p:sp>
          <p:nvSpPr>
            <p:cNvPr name="TextBox 6" id="6"/>
            <p:cNvSpPr txBox="true"/>
            <p:nvPr/>
          </p:nvSpPr>
          <p:spPr>
            <a:xfrm>
              <a:off x="0" y="-47625"/>
              <a:ext cx="1422133" cy="87919"/>
            </a:xfrm>
            <a:prstGeom prst="rect">
              <a:avLst/>
            </a:prstGeom>
          </p:spPr>
          <p:txBody>
            <a:bodyPr anchor="ctr" rtlCol="false" tIns="50800" lIns="50800" bIns="50800" rIns="50800"/>
            <a:lstStyle/>
            <a:p>
              <a:pPr algn="ctr">
                <a:lnSpc>
                  <a:spcPts val="3368"/>
                </a:lnSpc>
              </a:pPr>
            </a:p>
          </p:txBody>
        </p:sp>
      </p:grpSp>
      <p:sp>
        <p:nvSpPr>
          <p:cNvPr name="Freeform 7" id="7"/>
          <p:cNvSpPr/>
          <p:nvPr/>
        </p:nvSpPr>
        <p:spPr>
          <a:xfrm flipH="false" flipV="false" rot="5400000">
            <a:off x="814202" y="7200900"/>
            <a:ext cx="1913382" cy="4114800"/>
          </a:xfrm>
          <a:custGeom>
            <a:avLst/>
            <a:gdLst/>
            <a:ahLst/>
            <a:cxnLst/>
            <a:rect r="r" b="b" t="t" l="l"/>
            <a:pathLst>
              <a:path h="4114800" w="1913382">
                <a:moveTo>
                  <a:pt x="0" y="0"/>
                </a:moveTo>
                <a:lnTo>
                  <a:pt x="1913382" y="0"/>
                </a:lnTo>
                <a:lnTo>
                  <a:pt x="191338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0620497" y="1633618"/>
            <a:ext cx="464759" cy="863552"/>
          </a:xfrm>
          <a:prstGeom prst="rect">
            <a:avLst/>
          </a:prstGeom>
        </p:spPr>
        <p:txBody>
          <a:bodyPr anchor="t" rtlCol="false" tIns="0" lIns="0" bIns="0" rIns="0">
            <a:spAutoFit/>
          </a:bodyPr>
          <a:lstStyle/>
          <a:p>
            <a:pPr algn="l">
              <a:lnSpc>
                <a:spcPts val="6999"/>
              </a:lnSpc>
            </a:pPr>
            <a:r>
              <a:rPr lang="en-US" sz="4999">
                <a:solidFill>
                  <a:srgbClr val="FFFFFF"/>
                </a:solidFill>
                <a:latin typeface="RQND Pro Medium"/>
                <a:ea typeface="RQND Pro Medium"/>
                <a:cs typeface="RQND Pro Medium"/>
                <a:sym typeface="RQND Pro Medium"/>
              </a:rPr>
              <a:t>1.</a:t>
            </a:r>
          </a:p>
        </p:txBody>
      </p:sp>
      <p:sp>
        <p:nvSpPr>
          <p:cNvPr name="TextBox 9" id="9"/>
          <p:cNvSpPr txBox="true"/>
          <p:nvPr/>
        </p:nvSpPr>
        <p:spPr>
          <a:xfrm rot="0">
            <a:off x="10620497" y="4023596"/>
            <a:ext cx="813466" cy="863552"/>
          </a:xfrm>
          <a:prstGeom prst="rect">
            <a:avLst/>
          </a:prstGeom>
        </p:spPr>
        <p:txBody>
          <a:bodyPr anchor="t" rtlCol="false" tIns="0" lIns="0" bIns="0" rIns="0">
            <a:spAutoFit/>
          </a:bodyPr>
          <a:lstStyle/>
          <a:p>
            <a:pPr algn="l">
              <a:lnSpc>
                <a:spcPts val="6999"/>
              </a:lnSpc>
            </a:pPr>
            <a:r>
              <a:rPr lang="en-US" sz="4999">
                <a:solidFill>
                  <a:srgbClr val="FFFFFF"/>
                </a:solidFill>
                <a:latin typeface="RQND Pro Medium"/>
                <a:ea typeface="RQND Pro Medium"/>
                <a:cs typeface="RQND Pro Medium"/>
                <a:sym typeface="RQND Pro Medium"/>
              </a:rPr>
              <a:t>3.</a:t>
            </a:r>
          </a:p>
        </p:txBody>
      </p:sp>
      <p:sp>
        <p:nvSpPr>
          <p:cNvPr name="TextBox 10" id="10"/>
          <p:cNvSpPr txBox="true"/>
          <p:nvPr/>
        </p:nvSpPr>
        <p:spPr>
          <a:xfrm rot="0">
            <a:off x="10620497" y="2828607"/>
            <a:ext cx="569160" cy="863552"/>
          </a:xfrm>
          <a:prstGeom prst="rect">
            <a:avLst/>
          </a:prstGeom>
        </p:spPr>
        <p:txBody>
          <a:bodyPr anchor="t" rtlCol="false" tIns="0" lIns="0" bIns="0" rIns="0">
            <a:spAutoFit/>
          </a:bodyPr>
          <a:lstStyle/>
          <a:p>
            <a:pPr algn="l">
              <a:lnSpc>
                <a:spcPts val="6999"/>
              </a:lnSpc>
            </a:pPr>
            <a:r>
              <a:rPr lang="en-US" sz="4999">
                <a:solidFill>
                  <a:srgbClr val="FFFFFF"/>
                </a:solidFill>
                <a:latin typeface="RQND Pro Medium"/>
                <a:ea typeface="RQND Pro Medium"/>
                <a:cs typeface="RQND Pro Medium"/>
                <a:sym typeface="RQND Pro Medium"/>
              </a:rPr>
              <a:t>2.</a:t>
            </a:r>
          </a:p>
        </p:txBody>
      </p:sp>
      <p:sp>
        <p:nvSpPr>
          <p:cNvPr name="TextBox 11" id="11"/>
          <p:cNvSpPr txBox="true"/>
          <p:nvPr/>
        </p:nvSpPr>
        <p:spPr>
          <a:xfrm rot="0">
            <a:off x="10620497" y="5218585"/>
            <a:ext cx="569160" cy="863552"/>
          </a:xfrm>
          <a:prstGeom prst="rect">
            <a:avLst/>
          </a:prstGeom>
        </p:spPr>
        <p:txBody>
          <a:bodyPr anchor="t" rtlCol="false" tIns="0" lIns="0" bIns="0" rIns="0">
            <a:spAutoFit/>
          </a:bodyPr>
          <a:lstStyle/>
          <a:p>
            <a:pPr algn="l">
              <a:lnSpc>
                <a:spcPts val="6999"/>
              </a:lnSpc>
            </a:pPr>
            <a:r>
              <a:rPr lang="en-US" sz="4999">
                <a:solidFill>
                  <a:srgbClr val="FFFFFF"/>
                </a:solidFill>
                <a:latin typeface="RQND Pro Medium"/>
                <a:ea typeface="RQND Pro Medium"/>
                <a:cs typeface="RQND Pro Medium"/>
                <a:sym typeface="RQND Pro Medium"/>
              </a:rPr>
              <a:t>4.</a:t>
            </a:r>
          </a:p>
        </p:txBody>
      </p:sp>
      <p:sp>
        <p:nvSpPr>
          <p:cNvPr name="TextBox 12" id="12"/>
          <p:cNvSpPr txBox="true"/>
          <p:nvPr/>
        </p:nvSpPr>
        <p:spPr>
          <a:xfrm rot="0">
            <a:off x="10620497" y="6413574"/>
            <a:ext cx="813466" cy="863552"/>
          </a:xfrm>
          <a:prstGeom prst="rect">
            <a:avLst/>
          </a:prstGeom>
        </p:spPr>
        <p:txBody>
          <a:bodyPr anchor="t" rtlCol="false" tIns="0" lIns="0" bIns="0" rIns="0">
            <a:spAutoFit/>
          </a:bodyPr>
          <a:lstStyle/>
          <a:p>
            <a:pPr algn="l">
              <a:lnSpc>
                <a:spcPts val="6999"/>
              </a:lnSpc>
            </a:pPr>
            <a:r>
              <a:rPr lang="en-US" sz="4999">
                <a:solidFill>
                  <a:srgbClr val="FFFFFF"/>
                </a:solidFill>
                <a:latin typeface="RQND Pro Medium"/>
                <a:ea typeface="RQND Pro Medium"/>
                <a:cs typeface="RQND Pro Medium"/>
                <a:sym typeface="RQND Pro Medium"/>
              </a:rPr>
              <a:t>5.</a:t>
            </a:r>
          </a:p>
        </p:txBody>
      </p:sp>
      <p:sp>
        <p:nvSpPr>
          <p:cNvPr name="TextBox 13" id="13"/>
          <p:cNvSpPr txBox="true"/>
          <p:nvPr/>
        </p:nvSpPr>
        <p:spPr>
          <a:xfrm rot="0">
            <a:off x="11408732" y="1820316"/>
            <a:ext cx="5534214" cy="1672589"/>
          </a:xfrm>
          <a:prstGeom prst="rect">
            <a:avLst/>
          </a:prstGeom>
        </p:spPr>
        <p:txBody>
          <a:bodyPr anchor="t" rtlCol="false" tIns="0" lIns="0" bIns="0" rIns="0">
            <a:spAutoFit/>
          </a:bodyPr>
          <a:lstStyle/>
          <a:p>
            <a:pPr algn="l">
              <a:lnSpc>
                <a:spcPts val="3360"/>
              </a:lnSpc>
            </a:pPr>
            <a:r>
              <a:rPr lang="en-US" sz="2400">
                <a:solidFill>
                  <a:srgbClr val="FFFFFF"/>
                </a:solidFill>
                <a:latin typeface="RQND Pro Medium"/>
                <a:ea typeface="RQND Pro Medium"/>
                <a:cs typeface="RQND Pro Medium"/>
                <a:sym typeface="RQND Pro Medium"/>
              </a:rPr>
              <a:t>F</a:t>
            </a:r>
            <a:r>
              <a:rPr lang="en-US" sz="2400">
                <a:solidFill>
                  <a:srgbClr val="FFFFFF"/>
                </a:solidFill>
                <a:latin typeface="RQND Pro Medium"/>
                <a:ea typeface="RQND Pro Medium"/>
                <a:cs typeface="RQND Pro Medium"/>
                <a:sym typeface="RQND Pro Medium"/>
              </a:rPr>
              <a:t>ollow OpenAI &amp; TCK Worldwide on LinkedIn</a:t>
            </a:r>
          </a:p>
          <a:p>
            <a:pPr algn="l">
              <a:lnSpc>
                <a:spcPts val="3360"/>
              </a:lnSpc>
            </a:pPr>
          </a:p>
          <a:p>
            <a:pPr algn="l">
              <a:lnSpc>
                <a:spcPts val="3360"/>
              </a:lnSpc>
            </a:pPr>
          </a:p>
        </p:txBody>
      </p:sp>
      <p:sp>
        <p:nvSpPr>
          <p:cNvPr name="TextBox 14" id="14"/>
          <p:cNvSpPr txBox="true"/>
          <p:nvPr/>
        </p:nvSpPr>
        <p:spPr>
          <a:xfrm rot="0">
            <a:off x="11408732" y="3015306"/>
            <a:ext cx="5534214" cy="1672589"/>
          </a:xfrm>
          <a:prstGeom prst="rect">
            <a:avLst/>
          </a:prstGeom>
        </p:spPr>
        <p:txBody>
          <a:bodyPr anchor="t" rtlCol="false" tIns="0" lIns="0" bIns="0" rIns="0">
            <a:spAutoFit/>
          </a:bodyPr>
          <a:lstStyle/>
          <a:p>
            <a:pPr algn="l">
              <a:lnSpc>
                <a:spcPts val="3360"/>
              </a:lnSpc>
            </a:pPr>
            <a:r>
              <a:rPr lang="en-US" sz="2400">
                <a:solidFill>
                  <a:srgbClr val="FFFFFF"/>
                </a:solidFill>
                <a:latin typeface="RQND Pro Medium"/>
                <a:ea typeface="RQND Pro Medium"/>
                <a:cs typeface="RQND Pro Medium"/>
                <a:sym typeface="RQND Pro Medium"/>
              </a:rPr>
              <a:t>Joi</a:t>
            </a:r>
            <a:r>
              <a:rPr lang="en-US" sz="2400">
                <a:solidFill>
                  <a:srgbClr val="FFFFFF"/>
                </a:solidFill>
                <a:latin typeface="RQND Pro Medium"/>
                <a:ea typeface="RQND Pro Medium"/>
                <a:cs typeface="RQND Pro Medium"/>
                <a:sym typeface="RQND Pro Medium"/>
              </a:rPr>
              <a:t>n Newsletters (e.g., The Supply Line)</a:t>
            </a:r>
          </a:p>
          <a:p>
            <a:pPr algn="l">
              <a:lnSpc>
                <a:spcPts val="3360"/>
              </a:lnSpc>
            </a:pPr>
          </a:p>
          <a:p>
            <a:pPr algn="l">
              <a:lnSpc>
                <a:spcPts val="3360"/>
              </a:lnSpc>
            </a:pPr>
          </a:p>
        </p:txBody>
      </p:sp>
      <p:sp>
        <p:nvSpPr>
          <p:cNvPr name="TextBox 15" id="15"/>
          <p:cNvSpPr txBox="true"/>
          <p:nvPr/>
        </p:nvSpPr>
        <p:spPr>
          <a:xfrm rot="0">
            <a:off x="11380157" y="5405284"/>
            <a:ext cx="6426580" cy="1253490"/>
          </a:xfrm>
          <a:prstGeom prst="rect">
            <a:avLst/>
          </a:prstGeom>
        </p:spPr>
        <p:txBody>
          <a:bodyPr anchor="t" rtlCol="false" tIns="0" lIns="0" bIns="0" rIns="0">
            <a:spAutoFit/>
          </a:bodyPr>
          <a:lstStyle/>
          <a:p>
            <a:pPr algn="l">
              <a:lnSpc>
                <a:spcPts val="3359"/>
              </a:lnSpc>
            </a:pPr>
            <a:r>
              <a:rPr lang="en-US" sz="2400">
                <a:solidFill>
                  <a:srgbClr val="FFFFFF"/>
                </a:solidFill>
                <a:latin typeface="RQND Pro Medium"/>
                <a:ea typeface="RQND Pro Medium"/>
                <a:cs typeface="RQND Pro Medium"/>
                <a:sym typeface="RQND Pro Medium"/>
              </a:rPr>
              <a:t>At</a:t>
            </a:r>
            <a:r>
              <a:rPr lang="en-US" sz="2400">
                <a:solidFill>
                  <a:srgbClr val="FFFFFF"/>
                </a:solidFill>
                <a:latin typeface="RQND Pro Medium"/>
                <a:ea typeface="RQND Pro Medium"/>
                <a:cs typeface="RQND Pro Medium"/>
                <a:sym typeface="RQND Pro Medium"/>
              </a:rPr>
              <a:t>tend Launch Webinars &amp;</a:t>
            </a:r>
            <a:r>
              <a:rPr lang="en-US" sz="2400">
                <a:solidFill>
                  <a:srgbClr val="FFFFFF"/>
                </a:solidFill>
                <a:latin typeface="RQND Pro Medium"/>
                <a:ea typeface="RQND Pro Medium"/>
                <a:cs typeface="RQND Pro Medium"/>
                <a:sym typeface="RQND Pro Medium"/>
              </a:rPr>
              <a:t> Demos</a:t>
            </a:r>
          </a:p>
          <a:p>
            <a:pPr algn="l">
              <a:lnSpc>
                <a:spcPts val="3359"/>
              </a:lnSpc>
            </a:pPr>
          </a:p>
          <a:p>
            <a:pPr algn="l">
              <a:lnSpc>
                <a:spcPts val="3359"/>
              </a:lnSpc>
            </a:pPr>
          </a:p>
        </p:txBody>
      </p:sp>
      <p:sp>
        <p:nvSpPr>
          <p:cNvPr name="TextBox 16" id="16"/>
          <p:cNvSpPr txBox="true"/>
          <p:nvPr/>
        </p:nvSpPr>
        <p:spPr>
          <a:xfrm rot="0">
            <a:off x="11408732" y="4210295"/>
            <a:ext cx="6228276" cy="834257"/>
          </a:xfrm>
          <a:prstGeom prst="rect">
            <a:avLst/>
          </a:prstGeom>
        </p:spPr>
        <p:txBody>
          <a:bodyPr anchor="t" rtlCol="false" tIns="0" lIns="0" bIns="0" rIns="0">
            <a:spAutoFit/>
          </a:bodyPr>
          <a:lstStyle/>
          <a:p>
            <a:pPr algn="l">
              <a:lnSpc>
                <a:spcPts val="3360"/>
              </a:lnSpc>
            </a:pPr>
            <a:r>
              <a:rPr lang="en-US" sz="2400">
                <a:solidFill>
                  <a:srgbClr val="FFFFFF"/>
                </a:solidFill>
                <a:latin typeface="RQND Pro Medium"/>
                <a:ea typeface="RQND Pro Medium"/>
                <a:cs typeface="RQND Pro Medium"/>
                <a:sym typeface="RQND Pro Medium"/>
              </a:rPr>
              <a:t>Increased use of robotics and automation for warehouse</a:t>
            </a:r>
            <a:r>
              <a:rPr lang="en-US" sz="2400">
                <a:solidFill>
                  <a:srgbClr val="FFFFFF"/>
                </a:solidFill>
                <a:latin typeface="RQND Pro Medium"/>
                <a:ea typeface="RQND Pro Medium"/>
                <a:cs typeface="RQND Pro Medium"/>
                <a:sym typeface="RQND Pro Medium"/>
              </a:rPr>
              <a:t> operations</a:t>
            </a:r>
          </a:p>
        </p:txBody>
      </p:sp>
      <p:sp>
        <p:nvSpPr>
          <p:cNvPr name="TextBox 17" id="17"/>
          <p:cNvSpPr txBox="true"/>
          <p:nvPr/>
        </p:nvSpPr>
        <p:spPr>
          <a:xfrm rot="0">
            <a:off x="11380157" y="6600273"/>
            <a:ext cx="5534214" cy="1253490"/>
          </a:xfrm>
          <a:prstGeom prst="rect">
            <a:avLst/>
          </a:prstGeom>
        </p:spPr>
        <p:txBody>
          <a:bodyPr anchor="t" rtlCol="false" tIns="0" lIns="0" bIns="0" rIns="0">
            <a:spAutoFit/>
          </a:bodyPr>
          <a:lstStyle/>
          <a:p>
            <a:pPr algn="l">
              <a:lnSpc>
                <a:spcPts val="3359"/>
              </a:lnSpc>
            </a:pPr>
            <a:r>
              <a:rPr lang="en-US" sz="2400">
                <a:solidFill>
                  <a:srgbClr val="FFFFFF"/>
                </a:solidFill>
                <a:latin typeface="RQND Pro Medium"/>
                <a:ea typeface="RQND Pro Medium"/>
                <a:cs typeface="RQND Pro Medium"/>
                <a:sym typeface="RQND Pro Medium"/>
              </a:rPr>
              <a:t>R</a:t>
            </a:r>
            <a:r>
              <a:rPr lang="en-US" sz="2400">
                <a:solidFill>
                  <a:srgbClr val="FFFFFF"/>
                </a:solidFill>
                <a:latin typeface="RQND Pro Medium"/>
                <a:ea typeface="RQND Pro Medium"/>
                <a:cs typeface="RQND Pro Medium"/>
                <a:sym typeface="RQND Pro Medium"/>
              </a:rPr>
              <a:t>eview or Create an AI Use Policy</a:t>
            </a:r>
          </a:p>
          <a:p>
            <a:pPr algn="l">
              <a:lnSpc>
                <a:spcPts val="3359"/>
              </a:lnSpc>
            </a:pPr>
          </a:p>
          <a:p>
            <a:pPr algn="l">
              <a:lnSpc>
                <a:spcPts val="3359"/>
              </a:lnSpc>
            </a:pPr>
          </a:p>
        </p:txBody>
      </p:sp>
      <p:sp>
        <p:nvSpPr>
          <p:cNvPr name="TextBox 18" id="18"/>
          <p:cNvSpPr txBox="true"/>
          <p:nvPr/>
        </p:nvSpPr>
        <p:spPr>
          <a:xfrm rot="0">
            <a:off x="1380839" y="5086350"/>
            <a:ext cx="7321426" cy="2134895"/>
          </a:xfrm>
          <a:prstGeom prst="rect">
            <a:avLst/>
          </a:prstGeom>
        </p:spPr>
        <p:txBody>
          <a:bodyPr anchor="t" rtlCol="false" tIns="0" lIns="0" bIns="0" rIns="0">
            <a:spAutoFit/>
          </a:bodyPr>
          <a:lstStyle/>
          <a:p>
            <a:pPr algn="l">
              <a:lnSpc>
                <a:spcPts val="2899"/>
              </a:lnSpc>
            </a:pPr>
            <a:r>
              <a:rPr lang="en-US" sz="1800">
                <a:solidFill>
                  <a:srgbClr val="F7F7F8"/>
                </a:solidFill>
                <a:latin typeface="Canva Sans"/>
                <a:ea typeface="Canva Sans"/>
                <a:cs typeface="Canva Sans"/>
                <a:sym typeface="Canva Sans"/>
              </a:rPr>
              <a:t>Position yourself now to lead, not follow, when GPT-5 launches. Early adopters will gain the most—whether that means automating faster, creating smarter, or building AI-driven systems before the market catches up. The future won’t wait—prepare now to stay relevant, efficient, and competitive.</a:t>
            </a:r>
          </a:p>
          <a:p>
            <a:pPr algn="l">
              <a:lnSpc>
                <a:spcPts val="2899"/>
              </a:lnSpc>
            </a:pPr>
          </a:p>
        </p:txBody>
      </p:sp>
      <p:sp>
        <p:nvSpPr>
          <p:cNvPr name="TextBox 19" id="19"/>
          <p:cNvSpPr txBox="true"/>
          <p:nvPr/>
        </p:nvSpPr>
        <p:spPr>
          <a:xfrm rot="0">
            <a:off x="3828293" y="7219976"/>
            <a:ext cx="3286959" cy="1672589"/>
          </a:xfrm>
          <a:prstGeom prst="rect">
            <a:avLst/>
          </a:prstGeom>
        </p:spPr>
        <p:txBody>
          <a:bodyPr anchor="t" rtlCol="false" tIns="0" lIns="0" bIns="0" rIns="0">
            <a:spAutoFit/>
          </a:bodyPr>
          <a:lstStyle/>
          <a:p>
            <a:pPr algn="l">
              <a:lnSpc>
                <a:spcPts val="3360"/>
              </a:lnSpc>
            </a:pPr>
            <a:r>
              <a:rPr lang="en-US" sz="2400">
                <a:solidFill>
                  <a:srgbClr val="FFFFFF"/>
                </a:solidFill>
                <a:latin typeface="RQND Pro Medium"/>
                <a:ea typeface="RQND Pro Medium"/>
                <a:cs typeface="RQND Pro Medium"/>
                <a:sym typeface="RQND Pro Medium"/>
              </a:rPr>
              <a:t>Why</a:t>
            </a:r>
            <a:r>
              <a:rPr lang="en-US" sz="2400">
                <a:solidFill>
                  <a:srgbClr val="FFFFFF"/>
                </a:solidFill>
                <a:latin typeface="RQND Pro Medium"/>
                <a:ea typeface="RQND Pro Medium"/>
                <a:cs typeface="RQND Pro Medium"/>
                <a:sym typeface="RQND Pro Medium"/>
              </a:rPr>
              <a:t> This Matters</a:t>
            </a:r>
          </a:p>
          <a:p>
            <a:pPr algn="l">
              <a:lnSpc>
                <a:spcPts val="3360"/>
              </a:lnSpc>
            </a:pPr>
          </a:p>
          <a:p>
            <a:pPr algn="l">
              <a:lnSpc>
                <a:spcPts val="3360"/>
              </a:lnSpc>
            </a:pPr>
          </a:p>
          <a:p>
            <a:pPr algn="l">
              <a:lnSpc>
                <a:spcPts val="3360"/>
              </a:lnSpc>
            </a:pPr>
          </a:p>
        </p:txBody>
      </p:sp>
      <p:sp>
        <p:nvSpPr>
          <p:cNvPr name="TextBox 20" id="20"/>
          <p:cNvSpPr txBox="true"/>
          <p:nvPr/>
        </p:nvSpPr>
        <p:spPr>
          <a:xfrm rot="0">
            <a:off x="6248838" y="7796613"/>
            <a:ext cx="10382341" cy="1772945"/>
          </a:xfrm>
          <a:prstGeom prst="rect">
            <a:avLst/>
          </a:prstGeom>
        </p:spPr>
        <p:txBody>
          <a:bodyPr anchor="t" rtlCol="false" tIns="0" lIns="0" bIns="0" rIns="0">
            <a:spAutoFit/>
          </a:bodyPr>
          <a:lstStyle/>
          <a:p>
            <a:pPr algn="l">
              <a:lnSpc>
                <a:spcPts val="2899"/>
              </a:lnSpc>
            </a:pPr>
            <a:r>
              <a:rPr lang="en-US" sz="1800">
                <a:solidFill>
                  <a:srgbClr val="F7F7F8"/>
                </a:solidFill>
                <a:latin typeface="Canva Sans"/>
                <a:ea typeface="Canva Sans"/>
                <a:cs typeface="Canva Sans"/>
                <a:sym typeface="Canva Sans"/>
              </a:rPr>
              <a:t>Being prepared before GPT-5 launches gives you a strategic edge. You’ll be ready to implement features the moment they drop—while others are still figuring out what changed. This means faster adoption, smarter testing with real use cases, and the ability to lead in your space rather than play catch-up. Early action equals early wins.</a:t>
            </a:r>
          </a:p>
          <a:p>
            <a:pPr algn="l">
              <a:lnSpc>
                <a:spcPts val="2899"/>
              </a:lnSpc>
            </a:pPr>
          </a:p>
        </p:txBody>
      </p:sp>
      <p:sp>
        <p:nvSpPr>
          <p:cNvPr name="Freeform 21" id="21"/>
          <p:cNvSpPr/>
          <p:nvPr/>
        </p:nvSpPr>
        <p:spPr>
          <a:xfrm flipH="false" flipV="false" rot="0">
            <a:off x="3746393" y="7696682"/>
            <a:ext cx="2590318" cy="2590318"/>
          </a:xfrm>
          <a:custGeom>
            <a:avLst/>
            <a:gdLst/>
            <a:ahLst/>
            <a:cxnLst/>
            <a:rect r="r" b="b" t="t" l="l"/>
            <a:pathLst>
              <a:path h="2590318" w="2590318">
                <a:moveTo>
                  <a:pt x="0" y="0"/>
                </a:moveTo>
                <a:lnTo>
                  <a:pt x="2590318" y="0"/>
                </a:lnTo>
                <a:lnTo>
                  <a:pt x="2590318" y="2590318"/>
                </a:lnTo>
                <a:lnTo>
                  <a:pt x="0" y="2590318"/>
                </a:lnTo>
                <a:lnTo>
                  <a:pt x="0" y="0"/>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DAGuNDt_43o</dc:identifier>
  <dcterms:modified xsi:type="dcterms:W3CDTF">2011-08-01T06:04:30Z</dcterms:modified>
  <cp:revision>1</cp:revision>
  <dc:title>Beginner Roadmap to GPT-5 Adoption</dc:title>
</cp:coreProperties>
</file>